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>
  <p:sldMasterIdLst>
    <p:sldMasterId id="2147483667" r:id="rId17"/>
  </p:sldMasterIdLst>
  <p:notesMasterIdLst>
    <p:notesMasterId r:id="rId19"/>
  </p:notesMasterIdLst>
  <p:sldIdLst>
    <p:sldId id="256" r:id="rId21"/>
    <p:sldId id="257" r:id="rId22"/>
    <p:sldId id="278" r:id="rId23"/>
    <p:sldId id="263" r:id="rId24"/>
    <p:sldId id="280" r:id="rId25"/>
    <p:sldId id="265" r:id="rId26"/>
    <p:sldId id="281" r:id="rId27"/>
    <p:sldId id="266" r:id="rId28"/>
    <p:sldId id="282" r:id="rId29"/>
    <p:sldId id="267" r:id="rId30"/>
    <p:sldId id="269" r:id="rId31"/>
    <p:sldId id="268" r:id="rId32"/>
    <p:sldId id="270" r:id="rId33"/>
    <p:sldId id="283" r:id="rId34"/>
    <p:sldId id="272" r:id="rId35"/>
    <p:sldId id="274" r:id="rId36"/>
    <p:sldId id="275" r:id="rId37"/>
    <p:sldId id="273" r:id="rId38"/>
    <p:sldId id="276" r:id="rId39"/>
    <p:sldId id="284" r:id="rId40"/>
    <p:sldId id="277" r:id="rId41"/>
    <p:sldId id="285" r:id="rId42"/>
    <p:sldId id="264" r:id="rId43"/>
    <p:sldId id="261" r:id="rId44"/>
  </p:sldIdLst>
  <p:sldSz cx="9144000" cy="5715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  <p:embeddedFontLst>
    <p:embeddedFont>
      <p:font typeface="나눔고딕코딩" panose="020D0009000000000000" pitchFamily="49" charset="-127">
        <p:regular r:id="rId1"/>
        <p:bold r:id="rId5"/>
      </p:font>
    </p:embeddedFont>
    <p:embeddedFont>
      <p:font typeface="맑은 고딕" panose="020B0503020000020004" pitchFamily="50" charset="-127">
        <p:regular r:id="rId4"/>
        <p:bold r:id="rId2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2DCDB"/>
    <a:srgbClr val="FF0000"/>
    <a:srgbClr val="FFC000"/>
    <a:srgbClr val="656746"/>
    <a:srgbClr val="1A3D68"/>
    <a:srgbClr val="20015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>
        <p:scale>
          <a:sx n="125" d="100"/>
          <a:sy n="125" d="100"/>
        </p:scale>
        <p:origin x="636" y="174"/>
      </p:cViewPr>
      <p:guideLst>
        <p:guide orient="horz" pos="1799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3.fntdata"></Relationship><Relationship Id="rId2" Type="http://schemas.openxmlformats.org/officeDocument/2006/relationships/font" Target="fonts/font6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5.fntdata"></Relationship><Relationship Id="rId5" Type="http://schemas.openxmlformats.org/officeDocument/2006/relationships/font" Target="fonts/font4.fntdata"></Relationship><Relationship Id="rId17" Type="http://schemas.openxmlformats.org/officeDocument/2006/relationships/slideMaster" Target="slideMasters/slideMaster1.xml"></Relationship><Relationship Id="rId18" Type="http://schemas.openxmlformats.org/officeDocument/2006/relationships/theme" Target="theme/theme1.xml"></Relationship><Relationship Id="rId19" Type="http://schemas.openxmlformats.org/officeDocument/2006/relationships/notesMaster" Target="notesMasters/notesMaster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slide" Target="slides/slide23.xml"></Relationship><Relationship Id="rId44" Type="http://schemas.openxmlformats.org/officeDocument/2006/relationships/slide" Target="slides/slide24.xml"></Relationship><Relationship Id="rId60" Type="http://schemas.openxmlformats.org/officeDocument/2006/relationships/viewProps" Target="viewProps.xml"></Relationship><Relationship Id="rId6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806B6-0AF1-4555-8853-1E503FE81A6A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A7707-D993-47F0-B3B3-EA4347DDA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26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28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398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491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76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21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93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522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15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73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619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017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551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533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66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A7707-D993-47F0-B3B3-EA4347DDA7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8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8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43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0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7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34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164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0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2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5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4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27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86FF-B947-4DCD-AD48-8B7AB72699A7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BBA6C-9188-481A-A9BE-3533A4306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7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7.JPG"></Relationship><Relationship Id="rId2" Type="http://schemas.openxmlformats.org/officeDocument/2006/relationships/notesSlide" Target="../notesSlides/notesSlide10.xml"></Relationship><Relationship Id="rId4" Type="http://schemas.openxmlformats.org/officeDocument/2006/relationships/image" Target="../media/image18.JPG"></Relationship><Relationship Id="rId6" Type="http://schemas.openxmlformats.org/officeDocument/2006/relationships/image" Target="../media/fImage65464151318.png"></Relationship><Relationship Id="rId7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0.JP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image" Target="../media/image21.jpeg"></Relationship><Relationship Id="rId5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8" Type="http://schemas.openxmlformats.org/officeDocument/2006/relationships/image" Target="../media/image27.JPG"></Relationship><Relationship Id="rId3" Type="http://schemas.openxmlformats.org/officeDocument/2006/relationships/image" Target="../media/image22.JPG"></Relationship><Relationship Id="rId7" Type="http://schemas.openxmlformats.org/officeDocument/2006/relationships/image" Target="../media/image26.JPG"></Relationship><Relationship Id="rId2" Type="http://schemas.openxmlformats.org/officeDocument/2006/relationships/notesSlide" Target="../notesSlides/notesSlide12.xml"></Relationship><Relationship Id="rId6" Type="http://schemas.openxmlformats.org/officeDocument/2006/relationships/image" Target="../media/image25.JPG"></Relationship><Relationship Id="rId11" Type="http://schemas.openxmlformats.org/officeDocument/2006/relationships/image" Target="../media/image30.JPG"></Relationship><Relationship Id="rId5" Type="http://schemas.openxmlformats.org/officeDocument/2006/relationships/image" Target="../media/image24.JPG"></Relationship><Relationship Id="rId10" Type="http://schemas.openxmlformats.org/officeDocument/2006/relationships/image" Target="../media/image29.JPG"></Relationship><Relationship Id="rId4" Type="http://schemas.openxmlformats.org/officeDocument/2006/relationships/image" Target="../media/image23.JPG"></Relationship><Relationship Id="rId9" Type="http://schemas.openxmlformats.org/officeDocument/2006/relationships/image" Target="../media/image28.JPG"></Relationship><Relationship Id="rId12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31.JPG"></Relationship><Relationship Id="rId2" Type="http://schemas.openxmlformats.org/officeDocument/2006/relationships/notesSlide" Target="../notesSlides/notesSlide13.xml"></Relationship><Relationship Id="rId6" Type="http://schemas.openxmlformats.org/officeDocument/2006/relationships/image" Target="../media/image34.JPG"></Relationship><Relationship Id="rId5" Type="http://schemas.openxmlformats.org/officeDocument/2006/relationships/image" Target="../media/image33.JPG"></Relationship><Relationship Id="rId4" Type="http://schemas.openxmlformats.org/officeDocument/2006/relationships/image" Target="../media/image32.JPG"></Relationship><Relationship Id="rId7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35.JPG"></Relationship><Relationship Id="rId2" Type="http://schemas.openxmlformats.org/officeDocument/2006/relationships/notesSlide" Target="../notesSlides/notesSlide15.xml"></Relationship><Relationship Id="rId5" Type="http://schemas.openxmlformats.org/officeDocument/2006/relationships/image" Target="../media/image37.jpeg"></Relationship><Relationship Id="rId4" Type="http://schemas.openxmlformats.org/officeDocument/2006/relationships/image" Target="../media/image36.JPG"></Relationship><Relationship Id="rId6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8.JPG"></Relationship><Relationship Id="rId2" Type="http://schemas.openxmlformats.org/officeDocument/2006/relationships/notesSlide" Target="../notesSlides/notesSlide16.xml"></Relationship><Relationship Id="rId5" Type="http://schemas.openxmlformats.org/officeDocument/2006/relationships/image" Target="../media/image39.JPG"></Relationship><Relationship Id="rId4" Type="http://schemas.openxmlformats.org/officeDocument/2006/relationships/image" Target="../media/image19.JPG"></Relationship><Relationship Id="rId6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40.JPG"></Relationship><Relationship Id="rId2" Type="http://schemas.openxmlformats.org/officeDocument/2006/relationships/notesSlide" Target="../notesSlides/notesSlide17.xml"></Relationship><Relationship Id="rId4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41.JPG"></Relationship><Relationship Id="rId2" Type="http://schemas.openxmlformats.org/officeDocument/2006/relationships/notesSlide" Target="../notesSlides/notesSlide18.xml"></Relationship><Relationship Id="rId4" Type="http://schemas.openxmlformats.org/officeDocument/2006/relationships/image" Target="../media/image42.jpeg"></Relationship><Relationship Id="rId5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43.JPG"></Relationship><Relationship Id="rId2" Type="http://schemas.openxmlformats.org/officeDocument/2006/relationships/notesSlide" Target="../notesSlides/notesSlide19.xml"></Relationship><Relationship Id="rId4" Type="http://schemas.openxmlformats.org/officeDocument/2006/relationships/image" Target="../media/image39.JPG"></Relationship><Relationship Id="rId5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video" Target="../media/media1.mp4"></Relationship><Relationship Id="rId1" Type="http://schemas.microsoft.com/office/2007/relationships/media" Target="../media/media1.mp4"></Relationship><Relationship Id="rId5" Type="http://schemas.openxmlformats.org/officeDocument/2006/relationships/image" Target="../media/image44.png"></Relationship><Relationship Id="rId4" Type="http://schemas.openxmlformats.org/officeDocument/2006/relationships/notesSlide" Target="../notesSlides/notesSlide21.xml"></Relationship><Relationship Id="rId6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notesSlide" Target="../notesSlides/notesSlide23.xml"></Relationship><Relationship Id="rId3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1.JPG"></Relationship><Relationship Id="rId2" Type="http://schemas.openxmlformats.org/officeDocument/2006/relationships/notesSlide" Target="../notesSlides/notesSlide4.xml"></Relationship><Relationship Id="rId6" Type="http://schemas.openxmlformats.org/officeDocument/2006/relationships/image" Target="../media/image4.JPG"></Relationship><Relationship Id="rId5" Type="http://schemas.openxmlformats.org/officeDocument/2006/relationships/image" Target="../media/image3.JPG"></Relationship><Relationship Id="rId4" Type="http://schemas.openxmlformats.org/officeDocument/2006/relationships/image" Target="../media/image2.JPG"></Relationship><Relationship Id="rId7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8" Type="http://schemas.openxmlformats.org/officeDocument/2006/relationships/image" Target="../media/image10.JP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9.png"></Relationship><Relationship Id="rId2" Type="http://schemas.openxmlformats.org/officeDocument/2006/relationships/notesSlide" Target="../notesSlides/notesSlide6.xml"></Relationship><Relationship Id="rId6" Type="http://schemas.openxmlformats.org/officeDocument/2006/relationships/image" Target="../media/image8.png"></Relationship><Relationship Id="rId5" Type="http://schemas.openxmlformats.org/officeDocument/2006/relationships/image" Target="../media/image7.png"></Relationship><Relationship Id="rId4" Type="http://schemas.openxmlformats.org/officeDocument/2006/relationships/image" Target="../media/image6.png"></Relationship><Relationship Id="rId9" Type="http://schemas.openxmlformats.org/officeDocument/2006/relationships/image" Target="../media/image11.png"></Relationship><Relationship Id="rId10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2.jpeg"></Relationship><Relationship Id="rId2" Type="http://schemas.openxmlformats.org/officeDocument/2006/relationships/notesSlide" Target="../notesSlides/notesSlide8.xml"></Relationship><Relationship Id="rId6" Type="http://schemas.openxmlformats.org/officeDocument/2006/relationships/image" Target="../media/image15.JPG"></Relationship><Relationship Id="rId5" Type="http://schemas.openxmlformats.org/officeDocument/2006/relationships/image" Target="../media/image14.JPG"></Relationship><Relationship Id="rId4" Type="http://schemas.openxmlformats.org/officeDocument/2006/relationships/image" Target="../media/image13.jpeg"></Relationship><Relationship Id="rId8" Type="http://schemas.openxmlformats.org/officeDocument/2006/relationships/image" Target="../media/fImage82324091318.png"></Relationship><Relationship Id="rId9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1A3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771775" y="192151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1775" y="357759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1775" y="1966595"/>
            <a:ext cx="3601085" cy="153924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000">
                <a:solidFill>
                  <a:srgbClr val="FFC000"/>
                </a:solidFill>
                <a:latin typeface="서울남산체 EB" charset="0"/>
                <a:ea typeface="서울남산체 EB" charset="0"/>
              </a:rPr>
              <a:t>눈 깜빡임 감지모델</a:t>
            </a:r>
            <a:endParaRPr lang="ko-KR" altLang="en-US" sz="3000">
              <a:solidFill>
                <a:srgbClr val="FFC000"/>
              </a:solidFill>
              <a:latin typeface="서울남산체 EB" charset="0"/>
              <a:ea typeface="서울남산체 EB" charset="0"/>
            </a:endParaRPr>
          </a:p>
          <a:p>
            <a:pPr marL="0" indent="0" algn="ctr" latinLnBrk="0">
              <a:buFontTx/>
              <a:buNone/>
            </a:pPr>
            <a:endParaRPr lang="ko-KR" altLang="en-US" sz="1600">
              <a:solidFill>
                <a:schemeClr val="bg1">
                  <a:lumMod val="95000"/>
                </a:schemeClr>
              </a:solidFill>
              <a:latin typeface="08서울남산체 B" charset="0"/>
              <a:ea typeface="08서울남산체 B" charset="0"/>
            </a:endParaRPr>
          </a:p>
          <a:p>
            <a:pPr marL="0" indent="0" algn="ctr" latinLnBrk="0">
              <a:buFontTx/>
              <a:buNone/>
            </a:pPr>
            <a:endParaRPr lang="ko-KR" altLang="en-US" sz="1600">
              <a:solidFill>
                <a:schemeClr val="bg1">
                  <a:lumMod val="95000"/>
                </a:schemeClr>
              </a:solidFill>
              <a:latin typeface="08서울남산체 B" charset="0"/>
              <a:ea typeface="08서울남산체 B" charset="0"/>
            </a:endParaRPr>
          </a:p>
          <a:p>
            <a:pPr marL="0" indent="0" algn="ctr" latinLnBrk="0">
              <a:buFontTx/>
              <a:buNone/>
            </a:pPr>
            <a:endParaRPr lang="ko-KR" altLang="en-US" sz="1600">
              <a:solidFill>
                <a:schemeClr val="bg1">
                  <a:lumMod val="95000"/>
                </a:schemeClr>
              </a:solidFill>
              <a:latin typeface="08서울남산체 B" charset="0"/>
              <a:ea typeface="08서울남산체 B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1600" spc="-140">
                <a:solidFill>
                  <a:schemeClr val="bg1">
                    <a:lumMod val="95000"/>
                  </a:schemeClr>
                </a:solidFill>
                <a:latin typeface="나눔고딕" charset="0"/>
                <a:ea typeface="나눔고딕" charset="0"/>
              </a:rPr>
              <a:t>B</a:t>
            </a:r>
            <a:r>
              <a:rPr lang="ko-KR" altLang="en-US" sz="1600" spc="-140">
                <a:solidFill>
                  <a:schemeClr val="bg1">
                    <a:lumMod val="95000"/>
                  </a:schemeClr>
                </a:solidFill>
                <a:latin typeface="나눔고딕" charset="0"/>
                <a:ea typeface="나눔고딕" charset="0"/>
              </a:rPr>
              <a:t>조 문성훈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0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4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/>
          </p:cNvSpPr>
          <p:nvPr/>
        </p:nvSpPr>
        <p:spPr>
          <a:xfrm rot="0">
            <a:off x="1547495" y="466090"/>
            <a:ext cx="3205480" cy="3384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모델구성</a:t>
            </a: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(train.py/ </a:t>
            </a: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학습데이터</a:t>
            </a: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)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E6DDC6-7EE5-4CAE-AA1C-0FC66A1E94AF}"/>
              </a:ext>
            </a:extLst>
          </p:cNvPr>
          <p:cNvSpPr/>
          <p:nvPr/>
        </p:nvSpPr>
        <p:spPr>
          <a:xfrm>
            <a:off x="766445" y="2933065"/>
            <a:ext cx="4648835" cy="35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데이터가 잘 </a:t>
            </a:r>
            <a:r>
              <a:rPr lang="ko-KR" altLang="en-US" sz="13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구분되어있는지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3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plt.subplot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 확인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621D32C-7CA6-41DD-B4CA-D69D6BF84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" y="1144905"/>
            <a:ext cx="6714490" cy="151320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A0B77B7-D156-4966-B4BF-0E17BE472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5" y="3270250"/>
            <a:ext cx="6714490" cy="133286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38FAD5-5201-412D-A6A0-83ABDCF1DE5D}"/>
              </a:ext>
            </a:extLst>
          </p:cNvPr>
          <p:cNvSpPr/>
          <p:nvPr/>
        </p:nvSpPr>
        <p:spPr>
          <a:xfrm>
            <a:off x="2101215" y="3348990"/>
            <a:ext cx="5448935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FFFF00"/>
                </a:solidFill>
              </a:rPr>
              <a:t>Subplot(2,1,1) &lt;2</a:t>
            </a:r>
            <a:r>
              <a:rPr lang="ko-KR" altLang="en-US" sz="1200" b="1" dirty="0">
                <a:solidFill>
                  <a:srgbClr val="FFFF00"/>
                </a:solidFill>
              </a:rPr>
              <a:t>행</a:t>
            </a:r>
            <a:r>
              <a:rPr lang="en-US" altLang="ko-KR" sz="1200" b="1" dirty="0">
                <a:solidFill>
                  <a:srgbClr val="FFFF00"/>
                </a:solidFill>
              </a:rPr>
              <a:t>1</a:t>
            </a:r>
            <a:r>
              <a:rPr lang="ko-KR" altLang="en-US" sz="1200" b="1" dirty="0">
                <a:solidFill>
                  <a:srgbClr val="FFFF00"/>
                </a:solidFill>
              </a:rPr>
              <a:t>열에서 첫번째 윗부분에 그릴 플롯 명령 실행</a:t>
            </a:r>
            <a:r>
              <a:rPr lang="en-US" altLang="ko-KR" sz="1200" b="1" dirty="0">
                <a:solidFill>
                  <a:srgbClr val="FFFF00"/>
                </a:solidFill>
              </a:rPr>
              <a:t>&gt;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C11F6B-4318-4963-BA22-6A1B0AEEC420}"/>
              </a:ext>
            </a:extLst>
          </p:cNvPr>
          <p:cNvSpPr/>
          <p:nvPr/>
        </p:nvSpPr>
        <p:spPr>
          <a:xfrm>
            <a:off x="2586355" y="3989070"/>
            <a:ext cx="5057775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FFFF00"/>
                </a:solidFill>
              </a:rPr>
              <a:t>Subplot(2,1,2) &lt;2</a:t>
            </a:r>
            <a:r>
              <a:rPr lang="ko-KR" altLang="en-US" sz="1200" b="1" dirty="0">
                <a:solidFill>
                  <a:srgbClr val="FFFF00"/>
                </a:solidFill>
              </a:rPr>
              <a:t>행</a:t>
            </a:r>
            <a:r>
              <a:rPr lang="en-US" altLang="ko-KR" sz="1200" b="1" dirty="0">
                <a:solidFill>
                  <a:srgbClr val="FFFF00"/>
                </a:solidFill>
              </a:rPr>
              <a:t>1</a:t>
            </a:r>
            <a:r>
              <a:rPr lang="ko-KR" altLang="en-US" sz="1200" b="1" dirty="0">
                <a:solidFill>
                  <a:srgbClr val="FFFF00"/>
                </a:solidFill>
              </a:rPr>
              <a:t>열에서 두번째 윗부분에 그릴 플롯 명령 실행</a:t>
            </a:r>
            <a:r>
              <a:rPr lang="en-US" altLang="ko-KR" sz="1200" b="1" dirty="0">
                <a:solidFill>
                  <a:srgbClr val="FFFF00"/>
                </a:solidFill>
              </a:rPr>
              <a:t>&gt;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1E66FC-07EE-4AE4-9EAA-AE87288FA7CF}"/>
              </a:ext>
            </a:extLst>
          </p:cNvPr>
          <p:cNvSpPr/>
          <p:nvPr/>
        </p:nvSpPr>
        <p:spPr>
          <a:xfrm>
            <a:off x="127000" y="5017770"/>
            <a:ext cx="2459355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FFC000"/>
                </a:solidFill>
              </a:rPr>
              <a:t>※subplot </a:t>
            </a:r>
            <a:r>
              <a:rPr lang="ko-KR" altLang="en-US" sz="1200" b="1" dirty="0">
                <a:solidFill>
                  <a:srgbClr val="FFC000"/>
                </a:solidFill>
              </a:rPr>
              <a:t>과 </a:t>
            </a:r>
            <a:r>
              <a:rPr lang="en-US" altLang="ko-KR" sz="1200" b="1" dirty="0">
                <a:solidFill>
                  <a:srgbClr val="FFC000"/>
                </a:solidFill>
              </a:rPr>
              <a:t>subplots </a:t>
            </a:r>
            <a:r>
              <a:rPr lang="ko-KR" altLang="en-US" sz="1200" b="1" dirty="0">
                <a:solidFill>
                  <a:srgbClr val="FFC000"/>
                </a:solidFill>
              </a:rPr>
              <a:t>의 차이</a:t>
            </a:r>
            <a:endParaRPr lang="ko-KR" altLang="en-US" sz="750" dirty="0">
              <a:solidFill>
                <a:srgbClr val="FFC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BE6FDB-A2D8-41A5-BB00-A68DA03BA758}"/>
              </a:ext>
            </a:extLst>
          </p:cNvPr>
          <p:cNvSpPr/>
          <p:nvPr/>
        </p:nvSpPr>
        <p:spPr>
          <a:xfrm>
            <a:off x="454025" y="5300980"/>
            <a:ext cx="4518660" cy="27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chemeClr val="bg1"/>
                </a:solidFill>
              </a:rPr>
              <a:t>모두 한번에 여러 그래프를 보여주기 위해  사용되는 코드이지만 사용법이 다름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CA1D51-4F3B-4925-9D4B-0C0E931AB00B}"/>
              </a:ext>
            </a:extLst>
          </p:cNvPr>
          <p:cNvSpPr/>
          <p:nvPr/>
        </p:nvSpPr>
        <p:spPr>
          <a:xfrm>
            <a:off x="4442460" y="5083810"/>
            <a:ext cx="4518660" cy="481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 err="1">
                <a:solidFill>
                  <a:schemeClr val="bg1"/>
                </a:solidFill>
              </a:rPr>
              <a:t>Plt.Subplot</a:t>
            </a:r>
            <a:r>
              <a:rPr lang="en-US" altLang="ko-KR" sz="900" b="1" dirty="0">
                <a:solidFill>
                  <a:schemeClr val="bg1"/>
                </a:solidFill>
              </a:rPr>
              <a:t>(2,1,1)</a:t>
            </a:r>
          </a:p>
          <a:p>
            <a:pPr algn="ctr">
              <a:lnSpc>
                <a:spcPct val="150000"/>
              </a:lnSpc>
            </a:pPr>
            <a:r>
              <a:rPr lang="en-US" altLang="ko-KR" sz="900" b="1" dirty="0" err="1">
                <a:solidFill>
                  <a:schemeClr val="bg1"/>
                </a:solidFill>
              </a:rPr>
              <a:t>Plt.subplots</a:t>
            </a:r>
            <a:r>
              <a:rPr lang="en-US" altLang="ko-KR" sz="900" b="1" dirty="0">
                <a:solidFill>
                  <a:schemeClr val="bg1"/>
                </a:solidFill>
              </a:rPr>
              <a:t>(</a:t>
            </a:r>
            <a:r>
              <a:rPr lang="en-US" altLang="ko-KR" sz="900" b="1" dirty="0" err="1">
                <a:solidFill>
                  <a:schemeClr val="bg1"/>
                </a:solidFill>
              </a:rPr>
              <a:t>nrow</a:t>
            </a:r>
            <a:r>
              <a:rPr lang="en-US" altLang="ko-KR" sz="900" b="1" dirty="0">
                <a:solidFill>
                  <a:schemeClr val="bg1"/>
                </a:solidFill>
              </a:rPr>
              <a:t> =2, </a:t>
            </a:r>
            <a:r>
              <a:rPr lang="en-US" altLang="ko-KR" sz="900" b="1" dirty="0" err="1">
                <a:solidFill>
                  <a:schemeClr val="bg1"/>
                </a:solidFill>
              </a:rPr>
              <a:t>ncols</a:t>
            </a:r>
            <a:r>
              <a:rPr lang="en-US" altLang="ko-KR" sz="900" b="1" dirty="0">
                <a:solidFill>
                  <a:schemeClr val="bg1"/>
                </a:solidFill>
              </a:rPr>
              <a:t>=1)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44326B-E4A0-486F-A9A4-8D381060FB5D}"/>
              </a:ext>
            </a:extLst>
          </p:cNvPr>
          <p:cNvSpPr/>
          <p:nvPr/>
        </p:nvSpPr>
        <p:spPr>
          <a:xfrm>
            <a:off x="5613400" y="4611370"/>
            <a:ext cx="3395345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흑색의 </a:t>
            </a:r>
            <a:r>
              <a:rPr lang="en-US" altLang="ko-KR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(26 , 34)</a:t>
            </a:r>
            <a:r>
              <a:rPr lang="ko-KR" alt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사이즈의 데이터를 추출</a:t>
            </a:r>
            <a:endParaRPr lang="ko-KR" altLang="en-US" sz="7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5" name="그림 14" descr="C:/Users/bitcamp/AppData/Roaming/PolarisOffice/ETemp/19668_18380504/fImage6546415131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70600" y="2386965"/>
            <a:ext cx="2781935" cy="179514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02916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4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/>
          </p:cNvSpPr>
          <p:nvPr/>
        </p:nvSpPr>
        <p:spPr>
          <a:xfrm rot="0">
            <a:off x="1547495" y="466090"/>
            <a:ext cx="2983230" cy="3384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모델구성</a:t>
            </a: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(train.py/ </a:t>
            </a: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학습데이터</a:t>
            </a: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)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E832AD0-0E72-4608-8917-C41468E06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956945"/>
            <a:ext cx="6450965" cy="418274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BB9EE50-4775-4074-9F4D-AB24D5B35F4D}"/>
              </a:ext>
            </a:extLst>
          </p:cNvPr>
          <p:cNvSpPr/>
          <p:nvPr/>
        </p:nvSpPr>
        <p:spPr>
          <a:xfrm>
            <a:off x="1908175" y="998220"/>
            <a:ext cx="4184650" cy="39179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26x34 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사이즈의 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흑색이미지로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 인풋</a:t>
            </a:r>
            <a:endParaRPr lang="ko-KR" altLang="en-US" sz="1300" b="1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B7DC8C-D3A7-43DA-90DF-7C95BBD2D193}"/>
              </a:ext>
            </a:extLst>
          </p:cNvPr>
          <p:cNvSpPr/>
          <p:nvPr/>
        </p:nvSpPr>
        <p:spPr>
          <a:xfrm>
            <a:off x="5086350" y="1435735"/>
            <a:ext cx="443865" cy="202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728523D-1D12-4294-9FE4-C86F4EF039C3}"/>
              </a:ext>
            </a:extLst>
          </p:cNvPr>
          <p:cNvCxnSpPr>
            <a:cxnSpLocks/>
          </p:cNvCxnSpPr>
          <p:nvPr/>
        </p:nvCxnSpPr>
        <p:spPr>
          <a:xfrm>
            <a:off x="5457825" y="1435735"/>
            <a:ext cx="1443355" cy="2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직사각형 37"/>
          <p:cNvSpPr>
            <a:spLocks/>
          </p:cNvSpPr>
          <p:nvPr/>
        </p:nvSpPr>
        <p:spPr>
          <a:xfrm rot="0">
            <a:off x="5947410" y="382270"/>
            <a:ext cx="3124835" cy="159067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값을 </a:t>
            </a: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0~1 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사이에 수렴시키는  함수는 </a:t>
            </a: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sigmoid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와 </a:t>
            </a: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relu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가 있지만</a:t>
            </a:r>
            <a:endParaRPr lang="ko-KR" altLang="en-US" sz="1300" b="1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Sigmoid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의 경우 레이어가 깊어질수록 값이 계속 미분하게되면 점점 </a:t>
            </a: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0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으로 수렴하게되어 결국 </a:t>
            </a: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weight 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값이 희미해진다</a:t>
            </a:r>
            <a:endParaRPr lang="ko-KR" altLang="en-US" sz="1300" b="1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9" name="직사각형 38"/>
          <p:cNvSpPr>
            <a:spLocks/>
          </p:cNvSpPr>
          <p:nvPr/>
        </p:nvSpPr>
        <p:spPr>
          <a:xfrm rot="0">
            <a:off x="5947410" y="1416050"/>
            <a:ext cx="3124835" cy="11995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하지만 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relu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의 경우 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0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미만의값은 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0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으로 수렴하고 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0 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이상의 값은 그대로 출력하기때문에 깊은 레이어에도 효율적으로 값을 낼 수 있음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.</a:t>
            </a:r>
            <a:endParaRPr lang="ko-KR" altLang="en-US" sz="1200" b="1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  <a:p>
            <a:pPr marL="0" indent="0" algn="ctr" latinLnBrk="0">
              <a:lnSpc>
                <a:spcPct val="150000"/>
              </a:lnSpc>
              <a:buFontTx/>
              <a:buNone/>
            </a:pPr>
            <a:endParaRPr lang="ko-KR" altLang="en-US" sz="1200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pic>
        <p:nvPicPr>
          <p:cNvPr id="40" name="그림 39" descr="C:/Users/bitcamp/AppData/Roaming/PolarisOffice/ETemp/19668_18380504/image21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140450" y="2828925"/>
            <a:ext cx="2604135" cy="1057275"/>
          </a:xfrm>
          <a:prstGeom prst="rect"/>
          <a:noFill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0455155-D621-4F08-905C-A975B3E5F7AD}"/>
              </a:ext>
            </a:extLst>
          </p:cNvPr>
          <p:cNvSpPr/>
          <p:nvPr/>
        </p:nvSpPr>
        <p:spPr>
          <a:xfrm>
            <a:off x="742950" y="1612265"/>
            <a:ext cx="828675" cy="202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0CE0035-971C-490B-80B1-1C7D811A0111}"/>
              </a:ext>
            </a:extLst>
          </p:cNvPr>
          <p:cNvCxnSpPr>
            <a:cxnSpLocks/>
          </p:cNvCxnSpPr>
          <p:nvPr/>
        </p:nvCxnSpPr>
        <p:spPr>
          <a:xfrm>
            <a:off x="1571625" y="1814830"/>
            <a:ext cx="485775" cy="2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E848D2-823D-4B19-BA62-96C6B92BA786}"/>
              </a:ext>
            </a:extLst>
          </p:cNvPr>
          <p:cNvSpPr/>
          <p:nvPr/>
        </p:nvSpPr>
        <p:spPr>
          <a:xfrm>
            <a:off x="2057400" y="1764030"/>
            <a:ext cx="4650105" cy="99123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Pooling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에는 대표적으로 </a:t>
            </a: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Max(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최대값출력</a:t>
            </a: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)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와 </a:t>
            </a: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Avg(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평균값출력</a:t>
            </a: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)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가 있는데 합성곱신경망에서는 </a:t>
            </a: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Avg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는 주요 가중치를 갖는 값을 평균화시켜서 특성이 희미해질 수 있기때문에 </a:t>
            </a:r>
            <a:r>
              <a:rPr lang="en-US" altLang="ko-KR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Max</a:t>
            </a:r>
            <a:r>
              <a:rPr lang="ko-KR" altLang="en-US" sz="13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를 주로사용</a:t>
            </a:r>
            <a:endParaRPr lang="ko-KR" altLang="en-US" sz="1300" b="1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3364B5C-2B86-409C-A3ED-E800E3A59CD1}"/>
              </a:ext>
            </a:extLst>
          </p:cNvPr>
          <p:cNvSpPr/>
          <p:nvPr/>
        </p:nvSpPr>
        <p:spPr>
          <a:xfrm>
            <a:off x="614045" y="2947035"/>
            <a:ext cx="1145540" cy="202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444B8B5-3E2D-4E8F-866F-BDED6E035A2A}"/>
              </a:ext>
            </a:extLst>
          </p:cNvPr>
          <p:cNvSpPr/>
          <p:nvPr/>
        </p:nvSpPr>
        <p:spPr>
          <a:xfrm>
            <a:off x="1641475" y="3788410"/>
            <a:ext cx="1145540" cy="202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2AEA2F9-510A-4567-869B-7B1FB96E19B4}"/>
              </a:ext>
            </a:extLst>
          </p:cNvPr>
          <p:cNvCxnSpPr>
            <a:cxnSpLocks/>
          </p:cNvCxnSpPr>
          <p:nvPr/>
        </p:nvCxnSpPr>
        <p:spPr>
          <a:xfrm>
            <a:off x="2793365" y="3934460"/>
            <a:ext cx="485775" cy="2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04EC1B-5938-4F13-A937-CDA6355A5742}"/>
              </a:ext>
            </a:extLst>
          </p:cNvPr>
          <p:cNvSpPr/>
          <p:nvPr/>
        </p:nvSpPr>
        <p:spPr>
          <a:xfrm>
            <a:off x="3279140" y="3766820"/>
            <a:ext cx="3429000" cy="92265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0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부터 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1 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사이의 값을 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S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자 모양으로 갖기 때문에 이진 분류를 이 함수로 표현하고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, 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예측 값이 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0.5 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이상이면 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1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로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, 0.5 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이하는 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0</a:t>
            </a:r>
            <a:r>
              <a:rPr lang="ko-KR" altLang="en-US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으로 분류됨</a:t>
            </a:r>
            <a:r>
              <a:rPr lang="en-US" altLang="ko-KR" sz="1200" b="1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서울남산체 EB" charset="0"/>
                <a:ea typeface="서울남산체 EB" charset="0"/>
              </a:rPr>
              <a:t>.</a:t>
            </a:r>
            <a:endParaRPr lang="ko-KR" altLang="en-US" sz="1200" b="1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97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6" grpId="1" animBg="1"/>
      <p:bldP spid="38" grpId="0"/>
      <p:bldP spid="38" grpId="1"/>
      <p:bldP spid="39" grpId="0"/>
      <p:bldP spid="39" grpId="1"/>
      <p:bldP spid="41" grpId="0" animBg="1"/>
      <p:bldP spid="41" grpId="1" animBg="1"/>
      <p:bldP spid="43" grpId="0"/>
      <p:bldP spid="43" grpId="1"/>
      <p:bldP spid="44" grpId="0" animBg="1"/>
      <p:bldP spid="44" grpId="1" animBg="1"/>
      <p:bldP spid="47" grpId="0" animBg="1"/>
      <p:bldP spid="47" grpId="1" animBg="1"/>
      <p:bldP spid="49" grpId="0"/>
      <p:bldP spid="4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CCB50A3E-5103-45DC-9801-17DD5C6413E3}"/>
              </a:ext>
            </a:extLst>
          </p:cNvPr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4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D606C36-09EE-4BD8-B265-A3D8AECC9EF5}"/>
              </a:ext>
            </a:extLst>
          </p:cNvPr>
          <p:cNvCxnSpPr/>
          <p:nvPr/>
        </p:nvCxnSpPr>
        <p:spPr>
          <a:xfrm>
            <a:off x="683260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FBA31C2-AD55-4C29-B3BE-068ACFAB906E}"/>
              </a:ext>
            </a:extLst>
          </p:cNvPr>
          <p:cNvSpPr txBox="1"/>
          <p:nvPr/>
        </p:nvSpPr>
        <p:spPr>
          <a:xfrm>
            <a:off x="1547495" y="46609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모델구성</a:t>
            </a: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(train.py/ SUMMARY)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ECAFBB-F53F-440E-999C-A94BA0ECFEBB}"/>
              </a:ext>
            </a:extLst>
          </p:cNvPr>
          <p:cNvSpPr txBox="1"/>
          <p:nvPr/>
        </p:nvSpPr>
        <p:spPr>
          <a:xfrm>
            <a:off x="957580" y="466090"/>
            <a:ext cx="289496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A3D68"/>
                </a:solidFill>
                <a:latin typeface="08서울남산체 B" pitchFamily="18" charset="-127"/>
                <a:ea typeface="08서울남산체 B" pitchFamily="18" charset="-127"/>
              </a:rPr>
              <a:t>-1</a:t>
            </a:r>
            <a:endParaRPr lang="ko-KR" altLang="en-US" sz="1600" dirty="0">
              <a:solidFill>
                <a:srgbClr val="1A3D68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23B6EFE-558A-4867-992E-FAA773A78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05" y="1187450"/>
            <a:ext cx="2658745" cy="41090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1F8A6B-0DF2-4191-B1F1-F5A817BFD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" y="1537970"/>
            <a:ext cx="2475230" cy="38398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4DDC6CA-4E8B-45D9-B462-571A8BAF21C3}"/>
              </a:ext>
            </a:extLst>
          </p:cNvPr>
          <p:cNvSpPr txBox="1"/>
          <p:nvPr/>
        </p:nvSpPr>
        <p:spPr>
          <a:xfrm>
            <a:off x="1259840" y="1104265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Dense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FBA8F8-67D5-4E40-A2CC-A9F7FF17F3AA}"/>
              </a:ext>
            </a:extLst>
          </p:cNvPr>
          <p:cNvSpPr txBox="1"/>
          <p:nvPr/>
        </p:nvSpPr>
        <p:spPr>
          <a:xfrm>
            <a:off x="7236460" y="75692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Conv2D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8B04A0-C9FE-477D-AC82-2051230393EE}"/>
              </a:ext>
            </a:extLst>
          </p:cNvPr>
          <p:cNvCxnSpPr/>
          <p:nvPr/>
        </p:nvCxnSpPr>
        <p:spPr>
          <a:xfrm>
            <a:off x="3425825" y="1129030"/>
            <a:ext cx="0" cy="331216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B5E64AF-A23A-4C9F-9B65-3F74F07F728B}"/>
              </a:ext>
            </a:extLst>
          </p:cNvPr>
          <p:cNvCxnSpPr/>
          <p:nvPr/>
        </p:nvCxnSpPr>
        <p:spPr>
          <a:xfrm>
            <a:off x="6162040" y="1129030"/>
            <a:ext cx="0" cy="331216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5D27C0C8-69EF-404D-85C1-0B74ED3DF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10" y="1457325"/>
            <a:ext cx="2338705" cy="3839845"/>
          </a:xfrm>
          <a:prstGeom prst="rect">
            <a:avLst/>
          </a:prstGeom>
        </p:spPr>
      </p:pic>
      <p:pic>
        <p:nvPicPr>
          <p:cNvPr id="66" name="그림 65" descr="C:/Users/bitcamp/AppData/Roaming/PolarisOffice/ETemp/19668_18380504/image25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2150" y="2857500"/>
            <a:ext cx="2350135" cy="2520950"/>
          </a:xfrm>
          <a:prstGeom prst="rect"/>
          <a:noFill/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7C8777A0-102C-4D40-9C2F-0A450D6048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1" r="76216" b="2184"/>
          <a:stretch/>
        </p:blipFill>
        <p:spPr>
          <a:xfrm>
            <a:off x="6775450" y="2992755"/>
            <a:ext cx="2174875" cy="230441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24628BD-D14E-4802-9CE7-2CE69F21894C}"/>
              </a:ext>
            </a:extLst>
          </p:cNvPr>
          <p:cNvSpPr txBox="1"/>
          <p:nvPr/>
        </p:nvSpPr>
        <p:spPr>
          <a:xfrm>
            <a:off x="4531360" y="1058545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LSTM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C34D92B-0156-4F12-8A86-2EB30B316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60" y="907415"/>
            <a:ext cx="790575" cy="18097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0835830-5F48-4064-B9ED-30C7627D76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95" y="925830"/>
            <a:ext cx="828675" cy="219075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26F54FC-CF87-476C-9D86-079D85B971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46"/>
          <a:stretch/>
        </p:blipFill>
        <p:spPr>
          <a:xfrm>
            <a:off x="7294245" y="625475"/>
            <a:ext cx="838200" cy="187325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FC1C7176-F97D-40FF-9273-8107A73AC9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10" y="2679700"/>
            <a:ext cx="2378710" cy="25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1" animBg="1"/>
      <p:bldP spid="85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89BD4290-A2A0-4FB9-9BA7-4D040B6CB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940435"/>
            <a:ext cx="8832850" cy="15570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4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77035" y="50292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모델구성</a:t>
            </a: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(train.py/ </a:t>
            </a: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학습데이터</a:t>
            </a: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)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9CA6AF-3D47-45D6-8C2F-17D06B67CF37}"/>
              </a:ext>
            </a:extLst>
          </p:cNvPr>
          <p:cNvSpPr txBox="1"/>
          <p:nvPr/>
        </p:nvSpPr>
        <p:spPr>
          <a:xfrm>
            <a:off x="957580" y="502920"/>
            <a:ext cx="806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A3D68"/>
                </a:solidFill>
                <a:latin typeface="08서울남산체 B" pitchFamily="18" charset="-127"/>
                <a:ea typeface="08서울남산체 B" pitchFamily="18" charset="-127"/>
              </a:rPr>
              <a:t>-2</a:t>
            </a:r>
            <a:endParaRPr lang="ko-KR" altLang="en-US" sz="1600" dirty="0">
              <a:solidFill>
                <a:srgbClr val="1A3D68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1306610-CE93-479E-B325-2ADE21E0F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5" y="1091565"/>
            <a:ext cx="1650365" cy="2286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4" name="그림 33" descr="C:/Users/bitcamp/AppData/Roaming/PolarisOffice/ETemp/19668_18380504/image33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0"/>
          <a:stretch>
            <a:fillRect/>
          </a:stretch>
        </p:blipFill>
        <p:spPr>
          <a:xfrm rot="0">
            <a:off x="92710" y="2600325"/>
            <a:ext cx="5378450" cy="2076450"/>
          </a:xfrm>
          <a:prstGeom prst="rect"/>
          <a:noFill/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5884596-F2DF-4FEB-8110-A932F4AC2D94}"/>
              </a:ext>
            </a:extLst>
          </p:cNvPr>
          <p:cNvSpPr/>
          <p:nvPr/>
        </p:nvSpPr>
        <p:spPr>
          <a:xfrm>
            <a:off x="1557655" y="3627755"/>
            <a:ext cx="842645" cy="151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00184C5-E576-4B34-BBCE-E0654CC27220}"/>
              </a:ext>
            </a:extLst>
          </p:cNvPr>
          <p:cNvCxnSpPr>
            <a:cxnSpLocks/>
          </p:cNvCxnSpPr>
          <p:nvPr/>
        </p:nvCxnSpPr>
        <p:spPr>
          <a:xfrm>
            <a:off x="2400300" y="3706495"/>
            <a:ext cx="593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직사각형 36"/>
          <p:cNvSpPr>
            <a:spLocks/>
          </p:cNvSpPr>
          <p:nvPr/>
        </p:nvSpPr>
        <p:spPr>
          <a:xfrm rot="0">
            <a:off x="2288540" y="3453765"/>
            <a:ext cx="5124450" cy="39179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3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데이터 전처리할때 이미지를 </a:t>
            </a:r>
            <a:r>
              <a:rPr lang="en-US" altLang="ko-KR" sz="13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0~1</a:t>
            </a:r>
            <a:r>
              <a:rPr lang="ko-KR" altLang="en-US" sz="13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로 수렴시킴 </a:t>
            </a:r>
            <a:endParaRPr lang="ko-KR" altLang="en-US" sz="1300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146061-7E42-4A01-8965-5951AC72EE11}"/>
              </a:ext>
            </a:extLst>
          </p:cNvPr>
          <p:cNvSpPr/>
          <p:nvPr/>
        </p:nvSpPr>
        <p:spPr>
          <a:xfrm>
            <a:off x="1274445" y="3771900"/>
            <a:ext cx="1811655" cy="172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0DFDB03-5C0F-41C4-B138-72BB32023867}"/>
              </a:ext>
            </a:extLst>
          </p:cNvPr>
          <p:cNvCxnSpPr>
            <a:cxnSpLocks/>
          </p:cNvCxnSpPr>
          <p:nvPr/>
        </p:nvCxnSpPr>
        <p:spPr>
          <a:xfrm>
            <a:off x="3107690" y="3849370"/>
            <a:ext cx="233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/>
          <p:cNvSpPr>
            <a:spLocks/>
          </p:cNvSpPr>
          <p:nvPr/>
        </p:nvSpPr>
        <p:spPr>
          <a:xfrm rot="0">
            <a:off x="3115310" y="3717290"/>
            <a:ext cx="3764280" cy="39179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en-US" altLang="ko-KR" sz="13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0</a:t>
            </a:r>
            <a:r>
              <a:rPr lang="ko-KR" altLang="en-US" sz="13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이면 눈을 감은 이미지 </a:t>
            </a:r>
            <a:r>
              <a:rPr lang="en-US" altLang="ko-KR" sz="13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/ 1</a:t>
            </a:r>
            <a:r>
              <a:rPr lang="ko-KR" altLang="en-US" sz="13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이면 눈을 뜬 이미지</a:t>
            </a:r>
            <a:endParaRPr lang="ko-KR" altLang="en-US" sz="1300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27B336F-A9D4-4AD2-BD46-02E21CAF74BA}"/>
              </a:ext>
            </a:extLst>
          </p:cNvPr>
          <p:cNvCxnSpPr>
            <a:cxnSpLocks/>
          </p:cNvCxnSpPr>
          <p:nvPr/>
        </p:nvCxnSpPr>
        <p:spPr>
          <a:xfrm>
            <a:off x="1557655" y="4397375"/>
            <a:ext cx="4573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3C4CC36-C020-4CD7-B0FE-F2F61451D100}"/>
              </a:ext>
            </a:extLst>
          </p:cNvPr>
          <p:cNvCxnSpPr>
            <a:cxnSpLocks/>
          </p:cNvCxnSpPr>
          <p:nvPr/>
        </p:nvCxnSpPr>
        <p:spPr>
          <a:xfrm>
            <a:off x="4282440" y="1205865"/>
            <a:ext cx="593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349B728E-317C-4D83-A5B9-5C45DDAC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60" y="2763520"/>
            <a:ext cx="2362200" cy="2498090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D52044D1-4F52-4F77-8732-D62639061D31}"/>
              </a:ext>
            </a:extLst>
          </p:cNvPr>
          <p:cNvSpPr/>
          <p:nvPr/>
        </p:nvSpPr>
        <p:spPr>
          <a:xfrm>
            <a:off x="7023735" y="4077335"/>
            <a:ext cx="484505" cy="48768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37B49DE-BF84-4FE6-B202-9AA600EE5D46}"/>
              </a:ext>
            </a:extLst>
          </p:cNvPr>
          <p:cNvSpPr/>
          <p:nvPr/>
        </p:nvSpPr>
        <p:spPr>
          <a:xfrm>
            <a:off x="7508240" y="4531360"/>
            <a:ext cx="484505" cy="48768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460F04-1116-4B61-BE5F-7379913BDF0E}"/>
              </a:ext>
            </a:extLst>
          </p:cNvPr>
          <p:cNvSpPr/>
          <p:nvPr/>
        </p:nvSpPr>
        <p:spPr>
          <a:xfrm>
            <a:off x="454660" y="4231640"/>
            <a:ext cx="1102360" cy="165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BDBBAC6-99A1-4295-A146-89959F9485B7}"/>
              </a:ext>
            </a:extLst>
          </p:cNvPr>
          <p:cNvSpPr/>
          <p:nvPr/>
        </p:nvSpPr>
        <p:spPr>
          <a:xfrm>
            <a:off x="2477135" y="4420235"/>
            <a:ext cx="3011170" cy="64579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</a:pPr>
            <a:r>
              <a:rPr lang="ko-KR" altLang="en-US" sz="12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학습을 통한 </a:t>
            </a:r>
            <a:r>
              <a:rPr lang="en-US" altLang="ko-KR" sz="12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predcition</a:t>
            </a:r>
            <a:r>
              <a:rPr lang="ko-KR" altLang="en-US" sz="12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성능을 측정하기위해 예측 </a:t>
            </a:r>
            <a:r>
              <a:rPr lang="en-US" altLang="ko-KR" sz="12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value</a:t>
            </a:r>
            <a:r>
              <a:rPr lang="ko-KR" altLang="en-US" sz="12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와 실제</a:t>
            </a:r>
            <a:r>
              <a:rPr lang="en-US" altLang="ko-KR" sz="12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value</a:t>
            </a:r>
            <a:r>
              <a:rPr lang="ko-KR" altLang="en-US" sz="1200">
                <a:ln w="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를 비교하기위한 표</a:t>
            </a:r>
            <a:endParaRPr lang="ko-KR" altLang="en-US" sz="1200">
              <a:ln w="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50" name="직사각형 49"/>
          <p:cNvSpPr>
            <a:spLocks/>
          </p:cNvSpPr>
          <p:nvPr/>
        </p:nvSpPr>
        <p:spPr>
          <a:xfrm rot="0">
            <a:off x="1125855" y="4407535"/>
            <a:ext cx="776605" cy="13843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35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CF0551A-3F9F-43EA-97DE-20D33E9621A7}"/>
              </a:ext>
            </a:extLst>
          </p:cNvPr>
          <p:cNvCxnSpPr>
            <a:cxnSpLocks/>
            <a:endCxn id="46" idx="3"/>
          </p:cNvCxnSpPr>
          <p:nvPr/>
        </p:nvCxnSpPr>
        <p:spPr>
          <a:xfrm>
            <a:off x="1902460" y="4443730"/>
            <a:ext cx="5192395" cy="49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018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1A3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771775" y="192151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1775" y="357759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1775" y="2641600"/>
            <a:ext cx="3601085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 spc="-140">
                <a:solidFill>
                  <a:schemeClr val="bg1">
                    <a:lumMod val="95000"/>
                  </a:schemeClr>
                </a:solidFill>
                <a:latin typeface="서울남산체 EB" charset="0"/>
                <a:ea typeface="서울남산체 EB" charset="0"/>
              </a:rPr>
              <a:t>영상 출력모델</a:t>
            </a:r>
            <a:endParaRPr lang="ko-KR" altLang="en-US" sz="4400">
              <a:solidFill>
                <a:schemeClr val="bg1">
                  <a:lumMod val="95000"/>
                </a:schemeClr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72427-D089-4A77-A80D-CA3B6B4782DE}"/>
              </a:ext>
            </a:extLst>
          </p:cNvPr>
          <p:cNvSpPr/>
          <p:nvPr/>
        </p:nvSpPr>
        <p:spPr>
          <a:xfrm>
            <a:off x="4367530" y="2102485"/>
            <a:ext cx="409575" cy="409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4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61BF25-746C-4804-BDCA-626E55F146B5}"/>
              </a:ext>
            </a:extLst>
          </p:cNvPr>
          <p:cNvSpPr/>
          <p:nvPr/>
        </p:nvSpPr>
        <p:spPr>
          <a:xfrm>
            <a:off x="2771775" y="1873885"/>
            <a:ext cx="3600450" cy="1257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5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77035" y="50292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Test.py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A8B419-DF4A-432F-A18B-D82270165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" y="1107440"/>
            <a:ext cx="5969635" cy="169291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5B58369-0A0A-4A89-B9A7-815B04CAB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3339465"/>
            <a:ext cx="7051040" cy="106426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EDB9A1-99DF-4136-B4D8-DB4097649CB0}"/>
              </a:ext>
            </a:extLst>
          </p:cNvPr>
          <p:cNvSpPr/>
          <p:nvPr/>
        </p:nvSpPr>
        <p:spPr>
          <a:xfrm>
            <a:off x="432435" y="3437890"/>
            <a:ext cx="6732905" cy="405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54D5834-4A90-411B-85E7-9895314B54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35" y="833755"/>
            <a:ext cx="3230245" cy="2604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텍스트 상자 16"/>
          <p:cNvSpPr txBox="1">
            <a:spLocks/>
          </p:cNvSpPr>
          <p:nvPr/>
        </p:nvSpPr>
        <p:spPr>
          <a:xfrm rot="0">
            <a:off x="6036945" y="1427480"/>
            <a:ext cx="84264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37~42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17"/>
          <p:cNvSpPr txBox="1">
            <a:spLocks/>
          </p:cNvSpPr>
          <p:nvPr/>
        </p:nvSpPr>
        <p:spPr>
          <a:xfrm rot="0">
            <a:off x="7335520" y="1427480"/>
            <a:ext cx="84264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43~48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8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1" animBg="1"/>
      <p:bldP spid="42" grpId="2" animBg="1"/>
      <p:bldP spid="43" grpId="3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305685-D245-486D-8EC6-6572EC308EC4}"/>
              </a:ext>
            </a:extLst>
          </p:cNvPr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5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E6D09B-09D1-4EB9-9ABD-C1445427689E}"/>
              </a:ext>
            </a:extLst>
          </p:cNvPr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951CAF-EE4A-4AF5-AE15-ACAF6B49DC9C}"/>
              </a:ext>
            </a:extLst>
          </p:cNvPr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28D08AA-99A9-4BB7-95C5-9347CE121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" y="995680"/>
            <a:ext cx="8606155" cy="356108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78CD12-7C27-49BD-BB0A-0F8988A33BD7}"/>
              </a:ext>
            </a:extLst>
          </p:cNvPr>
          <p:cNvSpPr/>
          <p:nvPr/>
        </p:nvSpPr>
        <p:spPr>
          <a:xfrm>
            <a:off x="337820" y="1149985"/>
            <a:ext cx="2682875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912F75C-9943-4D74-A332-218ADD6E7B6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021330" y="1257935"/>
            <a:ext cx="1817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628ABCB-49DF-48E0-AF15-1D5A34D85445}"/>
              </a:ext>
            </a:extLst>
          </p:cNvPr>
          <p:cNvSpPr txBox="1"/>
          <p:nvPr/>
        </p:nvSpPr>
        <p:spPr>
          <a:xfrm>
            <a:off x="4838700" y="1078230"/>
            <a:ext cx="4945380" cy="46164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이미지 사이즈는 전체 이미지 사이즈가 아니라 얼굴 이미지에서</a:t>
            </a:r>
            <a:endParaRPr lang="ko-KR" altLang="en-US" sz="1200"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2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눈으로 인식하여 </a:t>
            </a:r>
            <a:r>
              <a:rPr lang="en-US" altLang="ko-KR" sz="12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crop </a:t>
            </a:r>
            <a:r>
              <a:rPr lang="ko-KR" altLang="en-US" sz="12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한 </a:t>
            </a:r>
            <a:r>
              <a:rPr lang="en-US" altLang="ko-KR" sz="12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2</a:t>
            </a:r>
            <a:r>
              <a:rPr lang="ko-KR" altLang="en-US" sz="12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개의 이미지에 대한 사이즈 설정</a:t>
            </a:r>
            <a:endParaRPr lang="ko-KR" altLang="en-US" sz="1200"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CE46F9-ECCA-4A11-8346-C818B3D1D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718945"/>
            <a:ext cx="1004570" cy="930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FFF444-B5FE-43F4-9C7F-EB8F4CA59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10" y="1684655"/>
            <a:ext cx="2718435" cy="10191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98B79D-EA4F-4E86-828A-207B28FD5496}"/>
              </a:ext>
            </a:extLst>
          </p:cNvPr>
          <p:cNvSpPr/>
          <p:nvPr/>
        </p:nvSpPr>
        <p:spPr>
          <a:xfrm>
            <a:off x="3996055" y="1932305"/>
            <a:ext cx="869315" cy="5041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62A0396-9062-4137-B6BF-C67567EFBBE3}"/>
              </a:ext>
            </a:extLst>
          </p:cNvPr>
          <p:cNvCxnSpPr>
            <a:stCxn id="17" idx="3"/>
          </p:cNvCxnSpPr>
          <p:nvPr/>
        </p:nvCxnSpPr>
        <p:spPr>
          <a:xfrm>
            <a:off x="4865370" y="2184400"/>
            <a:ext cx="1074420" cy="1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FA335B-112F-49B6-9B28-F327BBEB40A3}"/>
              </a:ext>
            </a:extLst>
          </p:cNvPr>
          <p:cNvSpPr/>
          <p:nvPr/>
        </p:nvSpPr>
        <p:spPr>
          <a:xfrm>
            <a:off x="350520" y="1976120"/>
            <a:ext cx="2656840" cy="37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8C3B73-AF92-4ABE-B2C1-7043438E094A}"/>
              </a:ext>
            </a:extLst>
          </p:cNvPr>
          <p:cNvSpPr/>
          <p:nvPr/>
        </p:nvSpPr>
        <p:spPr>
          <a:xfrm>
            <a:off x="363855" y="2662555"/>
            <a:ext cx="3848100" cy="84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7FC6CD-ADAC-4B6A-8634-79BEF58B678F}"/>
              </a:ext>
            </a:extLst>
          </p:cNvPr>
          <p:cNvSpPr/>
          <p:nvPr/>
        </p:nvSpPr>
        <p:spPr>
          <a:xfrm>
            <a:off x="451485" y="3505835"/>
            <a:ext cx="4386580" cy="266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C9D6373-98FC-49A2-B50C-3830214AB55C}"/>
              </a:ext>
            </a:extLst>
          </p:cNvPr>
          <p:cNvCxnSpPr>
            <a:cxnSpLocks/>
          </p:cNvCxnSpPr>
          <p:nvPr/>
        </p:nvCxnSpPr>
        <p:spPr>
          <a:xfrm>
            <a:off x="4865370" y="3638550"/>
            <a:ext cx="630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E71366-B8E2-4286-B093-92AC8F696264}"/>
              </a:ext>
            </a:extLst>
          </p:cNvPr>
          <p:cNvSpPr txBox="1"/>
          <p:nvPr/>
        </p:nvSpPr>
        <p:spPr>
          <a:xfrm>
            <a:off x="5473700" y="3505835"/>
            <a:ext cx="4945380" cy="4921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3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np.rint(a) : </a:t>
            </a:r>
            <a:r>
              <a:rPr lang="ko-KR" altLang="en-US" sz="13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가장 가까운 정수로 올림 혹은 내림</a:t>
            </a:r>
            <a:r>
              <a:rPr lang="ko-KR" altLang="en-US" sz="13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/>
            </a:r>
            <a:br>
              <a:rPr lang="ko-KR" altLang="en-US" sz="13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</a:br>
            <a:endParaRPr lang="ko-KR" altLang="en-US" sz="1300"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4140C0C-F935-4857-97AD-F4E83E5AAD8C}"/>
              </a:ext>
            </a:extLst>
          </p:cNvPr>
          <p:cNvCxnSpPr>
            <a:cxnSpLocks/>
          </p:cNvCxnSpPr>
          <p:nvPr/>
        </p:nvCxnSpPr>
        <p:spPr>
          <a:xfrm>
            <a:off x="4201795" y="3238500"/>
            <a:ext cx="630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FFC2569-06AC-448C-A54D-7E8F96F7F6F4}"/>
              </a:ext>
            </a:extLst>
          </p:cNvPr>
          <p:cNvSpPr txBox="1"/>
          <p:nvPr/>
        </p:nvSpPr>
        <p:spPr>
          <a:xfrm>
            <a:off x="4865370" y="3096260"/>
            <a:ext cx="4945380" cy="2921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눈의 인자를 계산</a:t>
            </a:r>
            <a:endParaRPr lang="ko-KR" altLang="en-US" sz="1300"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3E4719-49AE-4E57-BB07-B29AFAFFB5DC}"/>
              </a:ext>
            </a:extLst>
          </p:cNvPr>
          <p:cNvSpPr txBox="1"/>
          <p:nvPr/>
        </p:nvSpPr>
        <p:spPr>
          <a:xfrm>
            <a:off x="1677035" y="502920"/>
            <a:ext cx="289496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A3D68"/>
                </a:solidFill>
                <a:latin typeface="08서울남산체 B" pitchFamily="18" charset="-127"/>
                <a:ea typeface="08서울남산체 B" pitchFamily="18" charset="-127"/>
              </a:rPr>
              <a:t>Test.py</a:t>
            </a:r>
            <a:endParaRPr lang="ko-KR" altLang="en-US" sz="1600" dirty="0">
              <a:solidFill>
                <a:srgbClr val="1A3D68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6F7960-DAEC-495A-8FDA-523077428D39}"/>
              </a:ext>
            </a:extLst>
          </p:cNvPr>
          <p:cNvSpPr txBox="1"/>
          <p:nvPr/>
        </p:nvSpPr>
        <p:spPr>
          <a:xfrm>
            <a:off x="957580" y="50292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-1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4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305685-D245-486D-8EC6-6572EC308EC4}"/>
              </a:ext>
            </a:extLst>
          </p:cNvPr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5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E6D09B-09D1-4EB9-9ABD-C1445427689E}"/>
              </a:ext>
            </a:extLst>
          </p:cNvPr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951CAF-EE4A-4AF5-AE15-ACAF6B49DC9C}"/>
              </a:ext>
            </a:extLst>
          </p:cNvPr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AE2C5D-1273-4940-AB3A-FB8EA7892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942975"/>
            <a:ext cx="8696960" cy="36779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257D68-E86B-4137-8DB4-EC79B7B0F430}"/>
              </a:ext>
            </a:extLst>
          </p:cNvPr>
          <p:cNvSpPr/>
          <p:nvPr/>
        </p:nvSpPr>
        <p:spPr>
          <a:xfrm>
            <a:off x="567690" y="1579245"/>
            <a:ext cx="3033395" cy="313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B3A3F3-1E2A-4521-B9C9-A407FF44E8D2}"/>
              </a:ext>
            </a:extLst>
          </p:cNvPr>
          <p:cNvCxnSpPr>
            <a:cxnSpLocks/>
          </p:cNvCxnSpPr>
          <p:nvPr/>
        </p:nvCxnSpPr>
        <p:spPr>
          <a:xfrm>
            <a:off x="3601085" y="1697990"/>
            <a:ext cx="320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01739D-A66E-49B1-B4FB-CFDA4354D227}"/>
              </a:ext>
            </a:extLst>
          </p:cNvPr>
          <p:cNvSpPr txBox="1"/>
          <p:nvPr/>
        </p:nvSpPr>
        <p:spPr>
          <a:xfrm>
            <a:off x="3916680" y="1493520"/>
            <a:ext cx="3352165" cy="292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CAP_PROP_POS_FRAMES = </a:t>
            </a:r>
            <a:r>
              <a:rPr lang="ko-KR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현재 프레임 개수</a:t>
            </a:r>
            <a:endParaRPr lang="en-US" altLang="ko-KR" sz="1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00323-1CB3-4DB0-9D5E-2123585943B0}"/>
              </a:ext>
            </a:extLst>
          </p:cNvPr>
          <p:cNvSpPr txBox="1"/>
          <p:nvPr/>
        </p:nvSpPr>
        <p:spPr>
          <a:xfrm>
            <a:off x="3916680" y="1777365"/>
            <a:ext cx="3268980" cy="292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CAP_PROP_FRAME_COUNT = </a:t>
            </a:r>
            <a:r>
              <a:rPr lang="ko-KR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총 프레임 개수</a:t>
            </a:r>
            <a:endParaRPr lang="en-US" altLang="ko-KR" sz="1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0B826A-8EA8-4028-96AE-28E7B87E5EAA}"/>
              </a:ext>
            </a:extLst>
          </p:cNvPr>
          <p:cNvSpPr/>
          <p:nvPr/>
        </p:nvSpPr>
        <p:spPr>
          <a:xfrm>
            <a:off x="567690" y="2167255"/>
            <a:ext cx="3254375" cy="362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83DC6F-723E-4433-833B-05C115C73C28}"/>
              </a:ext>
            </a:extLst>
          </p:cNvPr>
          <p:cNvCxnSpPr>
            <a:cxnSpLocks/>
          </p:cNvCxnSpPr>
          <p:nvPr/>
        </p:nvCxnSpPr>
        <p:spPr>
          <a:xfrm>
            <a:off x="3822065" y="2355215"/>
            <a:ext cx="320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A2920B-C683-4462-93EE-8A061345F6D5}"/>
              </a:ext>
            </a:extLst>
          </p:cNvPr>
          <p:cNvSpPr txBox="1"/>
          <p:nvPr/>
        </p:nvSpPr>
        <p:spPr>
          <a:xfrm>
            <a:off x="4228465" y="2228215"/>
            <a:ext cx="3101975" cy="292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프레임을 </a:t>
            </a:r>
            <a:r>
              <a:rPr lang="ko-KR" altLang="en-US" sz="13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나열시켜서</a:t>
            </a:r>
            <a:r>
              <a:rPr lang="ko-KR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동영상처럼 재생</a:t>
            </a:r>
            <a:endParaRPr lang="en-US" altLang="ko-KR" sz="1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BC6982-7786-42EA-B15E-55B4FF14E156}"/>
              </a:ext>
            </a:extLst>
          </p:cNvPr>
          <p:cNvSpPr/>
          <p:nvPr/>
        </p:nvSpPr>
        <p:spPr>
          <a:xfrm>
            <a:off x="1821815" y="3693160"/>
            <a:ext cx="232092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A39D9AE-B20D-4EED-91A5-7E72D481093C}"/>
              </a:ext>
            </a:extLst>
          </p:cNvPr>
          <p:cNvCxnSpPr>
            <a:cxnSpLocks/>
          </p:cNvCxnSpPr>
          <p:nvPr/>
        </p:nvCxnSpPr>
        <p:spPr>
          <a:xfrm>
            <a:off x="4142740" y="3805555"/>
            <a:ext cx="158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675438-74BF-49F4-B65C-FDC05C95B7CA}"/>
              </a:ext>
            </a:extLst>
          </p:cNvPr>
          <p:cNvSpPr txBox="1"/>
          <p:nvPr/>
        </p:nvSpPr>
        <p:spPr>
          <a:xfrm>
            <a:off x="4221480" y="3620135"/>
            <a:ext cx="4454525" cy="692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Dsize</a:t>
            </a:r>
            <a:r>
              <a:rPr lang="en-US" altLang="ko-KR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=&gt; </a:t>
            </a:r>
            <a:r>
              <a:rPr lang="ko-KR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절대크기 </a:t>
            </a:r>
            <a:r>
              <a:rPr lang="en-US" altLang="ko-KR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/  (</a:t>
            </a:r>
            <a:r>
              <a:rPr lang="en-US" altLang="ko-KR" sz="13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fx</a:t>
            </a:r>
            <a:r>
              <a:rPr lang="en-US" altLang="ko-KR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3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fy</a:t>
            </a:r>
            <a:r>
              <a:rPr lang="en-US" altLang="ko-KR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=&gt; </a:t>
            </a:r>
            <a:r>
              <a:rPr lang="ko-KR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상대크기</a:t>
            </a:r>
            <a:endParaRPr lang="en-US" altLang="ko-KR" sz="1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Dsize</a:t>
            </a:r>
            <a:r>
              <a:rPr lang="ko-KR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</a:t>
            </a:r>
            <a:r>
              <a:rPr lang="en-US" altLang="ko-KR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(0,0)</a:t>
            </a:r>
            <a:r>
              <a:rPr lang="ko-KR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할당하면 상대크기에서 계산된 크기가 그대로 할당됨</a:t>
            </a:r>
            <a:r>
              <a:rPr lang="en-US" altLang="ko-KR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r>
              <a:rPr lang="ko-KR" alt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endParaRPr lang="ko-KR" altLang="ko-KR" sz="1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5564F-E1A4-4074-BE1A-C6B46D23B47D}"/>
              </a:ext>
            </a:extLst>
          </p:cNvPr>
          <p:cNvSpPr/>
          <p:nvPr/>
        </p:nvSpPr>
        <p:spPr>
          <a:xfrm>
            <a:off x="1107440" y="4300855"/>
            <a:ext cx="89281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7EE14DA-4D49-4898-BB57-331347ADC32A}"/>
              </a:ext>
            </a:extLst>
          </p:cNvPr>
          <p:cNvCxnSpPr>
            <a:cxnSpLocks/>
          </p:cNvCxnSpPr>
          <p:nvPr/>
        </p:nvCxnSpPr>
        <p:spPr>
          <a:xfrm>
            <a:off x="2000250" y="4312920"/>
            <a:ext cx="158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5ECBD9-1D88-4C0F-8A1D-8D43DB91845C}"/>
              </a:ext>
            </a:extLst>
          </p:cNvPr>
          <p:cNvSpPr txBox="1"/>
          <p:nvPr/>
        </p:nvSpPr>
        <p:spPr>
          <a:xfrm>
            <a:off x="2158365" y="4213860"/>
            <a:ext cx="3661410" cy="231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Noto Sans KR"/>
              </a:rPr>
              <a:t>get_frontal_face_detector</a:t>
            </a:r>
            <a:endParaRPr lang="ko-KR" altLang="ko-KR" sz="9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F8D8F-7DE8-4531-AB0B-100EA7026AA3}"/>
              </a:ext>
            </a:extLst>
          </p:cNvPr>
          <p:cNvSpPr txBox="1"/>
          <p:nvPr/>
        </p:nvSpPr>
        <p:spPr>
          <a:xfrm>
            <a:off x="1677035" y="502920"/>
            <a:ext cx="289496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A3D68"/>
                </a:solidFill>
                <a:latin typeface="08서울남산체 B" pitchFamily="18" charset="-127"/>
                <a:ea typeface="08서울남산체 B" pitchFamily="18" charset="-127"/>
              </a:rPr>
              <a:t>Test.py</a:t>
            </a:r>
            <a:endParaRPr lang="ko-KR" altLang="en-US" sz="1600" dirty="0">
              <a:solidFill>
                <a:srgbClr val="1A3D68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B1C8B-3BA6-41F9-B1FE-47578FB71E9A}"/>
              </a:ext>
            </a:extLst>
          </p:cNvPr>
          <p:cNvSpPr txBox="1"/>
          <p:nvPr/>
        </p:nvSpPr>
        <p:spPr>
          <a:xfrm>
            <a:off x="957580" y="50292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-2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06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5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77035" y="502920"/>
            <a:ext cx="289496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A3D68"/>
                </a:solidFill>
                <a:latin typeface="08서울남산체 B" pitchFamily="18" charset="-127"/>
                <a:ea typeface="08서울남산체 B" pitchFamily="18" charset="-127"/>
              </a:rPr>
              <a:t>Test.py</a:t>
            </a:r>
            <a:endParaRPr lang="ko-KR" altLang="en-US" sz="1600" dirty="0">
              <a:solidFill>
                <a:srgbClr val="1A3D68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48417D-21DA-4B70-BF4F-2902D7A83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" y="942975"/>
            <a:ext cx="8352790" cy="3571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919F6D-DB3A-4C1C-8742-9D626A43C2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70" y="1347470"/>
            <a:ext cx="2425700" cy="19551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71852B-2668-4D8D-829D-AE274E536D69}"/>
              </a:ext>
            </a:extLst>
          </p:cNvPr>
          <p:cNvSpPr/>
          <p:nvPr/>
        </p:nvSpPr>
        <p:spPr>
          <a:xfrm>
            <a:off x="4716145" y="1732915"/>
            <a:ext cx="720090" cy="462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84A3CF-EFD9-43B7-AB80-44A4BE16E3DD}"/>
              </a:ext>
            </a:extLst>
          </p:cNvPr>
          <p:cNvSpPr/>
          <p:nvPr/>
        </p:nvSpPr>
        <p:spPr>
          <a:xfrm>
            <a:off x="6781165" y="1579880"/>
            <a:ext cx="598805" cy="305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A8863C-7A05-4CFE-8EA1-B11564D59F11}"/>
              </a:ext>
            </a:extLst>
          </p:cNvPr>
          <p:cNvSpPr/>
          <p:nvPr/>
        </p:nvSpPr>
        <p:spPr>
          <a:xfrm>
            <a:off x="7740650" y="1616075"/>
            <a:ext cx="598805" cy="305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2DEB93-D877-4A87-90D6-7F63565EECCF}"/>
              </a:ext>
            </a:extLst>
          </p:cNvPr>
          <p:cNvSpPr/>
          <p:nvPr/>
        </p:nvSpPr>
        <p:spPr>
          <a:xfrm>
            <a:off x="2987675" y="2325370"/>
            <a:ext cx="1296035" cy="439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91408C-1446-4440-BE9F-7466B250A28A}"/>
              </a:ext>
            </a:extLst>
          </p:cNvPr>
          <p:cNvSpPr/>
          <p:nvPr/>
        </p:nvSpPr>
        <p:spPr>
          <a:xfrm>
            <a:off x="3383915" y="3433445"/>
            <a:ext cx="4644390" cy="439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177142-8042-4E0F-BA63-0C69FE85B774}"/>
              </a:ext>
            </a:extLst>
          </p:cNvPr>
          <p:cNvSpPr txBox="1"/>
          <p:nvPr/>
        </p:nvSpPr>
        <p:spPr>
          <a:xfrm>
            <a:off x="957580" y="50292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-3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CE65-68AA-40C5-968A-EF997E5EA464}"/>
              </a:ext>
            </a:extLst>
          </p:cNvPr>
          <p:cNvSpPr txBox="1"/>
          <p:nvPr/>
        </p:nvSpPr>
        <p:spPr>
          <a:xfrm>
            <a:off x="3387725" y="960120"/>
            <a:ext cx="4712970" cy="4921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3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68</a:t>
            </a:r>
            <a:r>
              <a:rPr lang="ko-KR" altLang="en-US" sz="1300">
                <a:solidFill>
                  <a:srgbClr val="FFFF00"/>
                </a:solidFill>
                <a:latin typeface="서울남산체 EB" charset="0"/>
                <a:ea typeface="서울남산체 EB" charset="0"/>
              </a:rPr>
              <a:t>개의 점으로 얼굴을 자동으로 인식하는 모듈을 가져와서 영상에서 눈의 위치를 찾을 수 있게해줌</a:t>
            </a:r>
            <a:endParaRPr lang="ko-KR" altLang="en-US" sz="1300"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04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5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77035" y="50292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Test.py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ADAC31-8238-4F8C-9EE5-0188BFF85905}"/>
              </a:ext>
            </a:extLst>
          </p:cNvPr>
          <p:cNvGrpSpPr/>
          <p:nvPr/>
        </p:nvGrpSpPr>
        <p:grpSpPr>
          <a:xfrm>
            <a:off x="571500" y="928370"/>
            <a:ext cx="8210550" cy="4017010"/>
            <a:chOff x="571500" y="928370"/>
            <a:chExt cx="8210550" cy="401701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BA7F1F7-9984-43F3-9DA9-FE5A0465A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" y="928370"/>
              <a:ext cx="8210550" cy="401701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B658C2-C27F-4658-9D76-02EBFA334858}"/>
                </a:ext>
              </a:extLst>
            </p:cNvPr>
            <p:cNvSpPr/>
            <p:nvPr/>
          </p:nvSpPr>
          <p:spPr>
            <a:xfrm>
              <a:off x="1898015" y="1047115"/>
              <a:ext cx="2504440" cy="4819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9A10E91-2D9C-4A8D-9FD8-3584920B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295" y="1047115"/>
              <a:ext cx="1688465" cy="68834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EB2918-9E5A-4E0A-97B6-8699E80AD89F}"/>
                </a:ext>
              </a:extLst>
            </p:cNvPr>
            <p:cNvSpPr/>
            <p:nvPr/>
          </p:nvSpPr>
          <p:spPr>
            <a:xfrm>
              <a:off x="2517140" y="2256155"/>
              <a:ext cx="3869690" cy="1911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152D2F-7977-412D-9157-5DBE6F08ECAA}"/>
                </a:ext>
              </a:extLst>
            </p:cNvPr>
            <p:cNvSpPr/>
            <p:nvPr/>
          </p:nvSpPr>
          <p:spPr>
            <a:xfrm>
              <a:off x="2411730" y="2983230"/>
              <a:ext cx="4058920" cy="4521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7CFDCD4-0085-49F5-B95C-9DCB5852E3D5}"/>
              </a:ext>
            </a:extLst>
          </p:cNvPr>
          <p:cNvSpPr txBox="1"/>
          <p:nvPr/>
        </p:nvSpPr>
        <p:spPr>
          <a:xfrm>
            <a:off x="2771775" y="1986915"/>
            <a:ext cx="5662930" cy="2921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fontAlgn="base" eaLnBrk="0" latinLnBrk="0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사각형 좌측 상단의 좌표</a:t>
            </a:r>
            <a:r>
              <a:rPr lang="en-US" altLang="ko-KR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, </a:t>
            </a:r>
            <a:r>
              <a:rPr lang="ko-KR" altLang="en-US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사각형 우측하단 좌표 </a:t>
            </a:r>
            <a:r>
              <a:rPr lang="en-US" altLang="ko-KR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=&gt; </a:t>
            </a:r>
            <a:r>
              <a:rPr lang="ko-KR" altLang="en-US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사각형 위치 설정</a:t>
            </a:r>
            <a:endParaRPr lang="ko-KR" altLang="en-US" sz="1300" b="1"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1D90A4-E49D-44E3-A0EE-1A83F0F44362}"/>
              </a:ext>
            </a:extLst>
          </p:cNvPr>
          <p:cNvSpPr txBox="1"/>
          <p:nvPr/>
        </p:nvSpPr>
        <p:spPr>
          <a:xfrm>
            <a:off x="2138680" y="3338195"/>
            <a:ext cx="6540500" cy="2921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fontAlgn="base" eaLnBrk="0" latinLnBrk="0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작성할 문자열 </a:t>
            </a:r>
            <a:r>
              <a:rPr lang="en-US" altLang="ko-KR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, </a:t>
            </a:r>
            <a:r>
              <a:rPr lang="ko-KR" altLang="en-US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문자열의 시작좌표</a:t>
            </a:r>
            <a:r>
              <a:rPr lang="en-US" altLang="ko-KR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, </a:t>
            </a:r>
            <a:r>
              <a:rPr lang="ko-KR" altLang="en-US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문자열에 대한 글꼴</a:t>
            </a:r>
            <a:r>
              <a:rPr lang="en-US" altLang="ko-KR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, </a:t>
            </a:r>
            <a:r>
              <a:rPr lang="ko-KR" altLang="en-US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글자크기 확대비율</a:t>
            </a:r>
            <a:r>
              <a:rPr lang="en-US" altLang="ko-KR" sz="1300" b="1">
                <a:solidFill>
                  <a:srgbClr val="FFFF00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서울남산체 EB" charset="0"/>
                <a:ea typeface="서울남산체 EB" charset="0"/>
              </a:rPr>
              <a:t> </a:t>
            </a:r>
            <a:endParaRPr lang="ko-KR" altLang="en-US" sz="1300" b="1">
              <a:solidFill>
                <a:srgbClr val="FFFF00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6A5393-D5FD-4453-913B-DF4C84BA2A54}"/>
              </a:ext>
            </a:extLst>
          </p:cNvPr>
          <p:cNvSpPr txBox="1"/>
          <p:nvPr/>
        </p:nvSpPr>
        <p:spPr>
          <a:xfrm>
            <a:off x="957580" y="50292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-4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9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1A3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63620" y="481330"/>
            <a:ext cx="2088515" cy="717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63620" y="585470"/>
            <a:ext cx="2089150" cy="3994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spc="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목차</a:t>
            </a:r>
            <a:endParaRPr lang="ko-KR" altLang="en-US" sz="2000">
              <a:solidFill>
                <a:schemeClr val="bg2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87675" y="1345565"/>
            <a:ext cx="288290" cy="288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1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18180" y="1561465"/>
            <a:ext cx="2952115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>
          <a:xfrm rot="0">
            <a:off x="4053840" y="1240790"/>
            <a:ext cx="2895600" cy="3384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주제 선정 </a:t>
            </a:r>
            <a:endParaRPr lang="ko-KR" altLang="en-US" sz="1600">
              <a:solidFill>
                <a:schemeClr val="bg2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87675" y="1971675"/>
            <a:ext cx="288290" cy="288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2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218180" y="2188210"/>
            <a:ext cx="2952115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/>
          </p:cNvSpPr>
          <p:nvPr/>
        </p:nvSpPr>
        <p:spPr>
          <a:xfrm rot="0">
            <a:off x="4053840" y="1863090"/>
            <a:ext cx="2895600" cy="3384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타임 테이블 </a:t>
            </a:r>
            <a:endParaRPr lang="ko-KR" altLang="en-US" sz="1600">
              <a:solidFill>
                <a:schemeClr val="bg2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87675" y="2620010"/>
            <a:ext cx="288290" cy="288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3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218180" y="2835910"/>
            <a:ext cx="2952115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/>
          </p:cNvSpPr>
          <p:nvPr/>
        </p:nvSpPr>
        <p:spPr>
          <a:xfrm rot="0">
            <a:off x="4067810" y="2511425"/>
            <a:ext cx="2895600" cy="3384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툴 소개</a:t>
            </a:r>
            <a:endParaRPr lang="ko-KR" altLang="en-US" sz="1600">
              <a:solidFill>
                <a:schemeClr val="bg2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62B364-30C1-460D-93F0-C57C5ECF2082}"/>
              </a:ext>
            </a:extLst>
          </p:cNvPr>
          <p:cNvSpPr/>
          <p:nvPr/>
        </p:nvSpPr>
        <p:spPr>
          <a:xfrm>
            <a:off x="2987675" y="3251835"/>
            <a:ext cx="288290" cy="288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4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D5C7F0-2052-4AED-BE69-100F1C90481E}"/>
              </a:ext>
            </a:extLst>
          </p:cNvPr>
          <p:cNvCxnSpPr/>
          <p:nvPr/>
        </p:nvCxnSpPr>
        <p:spPr>
          <a:xfrm>
            <a:off x="3218180" y="3467735"/>
            <a:ext cx="2952115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07976F-D1DA-478B-91A0-14D0BA608DC9}"/>
              </a:ext>
            </a:extLst>
          </p:cNvPr>
          <p:cNvSpPr txBox="1"/>
          <p:nvPr/>
        </p:nvSpPr>
        <p:spPr>
          <a:xfrm>
            <a:off x="4067810" y="312420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데이터 셋</a:t>
            </a:r>
            <a:endParaRPr lang="ko-KR" altLang="en-US" sz="1600">
              <a:solidFill>
                <a:schemeClr val="bg2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C66820-CAFD-48C6-BD00-0CF2087977FF}"/>
              </a:ext>
            </a:extLst>
          </p:cNvPr>
          <p:cNvSpPr/>
          <p:nvPr/>
        </p:nvSpPr>
        <p:spPr>
          <a:xfrm>
            <a:off x="2987675" y="3878580"/>
            <a:ext cx="288290" cy="288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5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E14EEB-5964-421F-A307-07D96E6E70C8}"/>
              </a:ext>
            </a:extLst>
          </p:cNvPr>
          <p:cNvCxnSpPr/>
          <p:nvPr/>
        </p:nvCxnSpPr>
        <p:spPr>
          <a:xfrm>
            <a:off x="3218180" y="4094480"/>
            <a:ext cx="2952115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428F99-B987-4CC8-AB59-8EFA2D5BF776}"/>
              </a:ext>
            </a:extLst>
          </p:cNvPr>
          <p:cNvSpPr txBox="1"/>
          <p:nvPr/>
        </p:nvSpPr>
        <p:spPr>
          <a:xfrm>
            <a:off x="4053840" y="3739515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모델 구성</a:t>
            </a:r>
            <a:r>
              <a:rPr lang="en-US" altLang="ko-KR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(</a:t>
            </a:r>
            <a:r>
              <a:rPr lang="ko-KR" altLang="en-US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학습데이터</a:t>
            </a:r>
            <a:r>
              <a:rPr lang="en-US" altLang="ko-KR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)</a:t>
            </a:r>
            <a:endParaRPr lang="ko-KR" altLang="en-US" sz="1600">
              <a:solidFill>
                <a:schemeClr val="bg2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580809-8F10-43D3-A3DD-CA47E7FC3822}"/>
              </a:ext>
            </a:extLst>
          </p:cNvPr>
          <p:cNvSpPr/>
          <p:nvPr/>
        </p:nvSpPr>
        <p:spPr>
          <a:xfrm>
            <a:off x="2987675" y="4526280"/>
            <a:ext cx="288290" cy="288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6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84E00C7-EE5C-4ADD-BF14-AFA782033800}"/>
              </a:ext>
            </a:extLst>
          </p:cNvPr>
          <p:cNvCxnSpPr/>
          <p:nvPr/>
        </p:nvCxnSpPr>
        <p:spPr>
          <a:xfrm>
            <a:off x="3218180" y="4742815"/>
            <a:ext cx="2952115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141154-78DA-411A-BC19-3EBA91BA9B87}"/>
              </a:ext>
            </a:extLst>
          </p:cNvPr>
          <p:cNvSpPr txBox="1"/>
          <p:nvPr/>
        </p:nvSpPr>
        <p:spPr>
          <a:xfrm>
            <a:off x="4067810" y="441071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모델 구성</a:t>
            </a:r>
            <a:r>
              <a:rPr lang="en-US" altLang="ko-KR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(</a:t>
            </a:r>
            <a:r>
              <a:rPr lang="ko-KR" altLang="en-US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출력 데이터</a:t>
            </a:r>
            <a:r>
              <a:rPr lang="en-US" altLang="ko-KR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)</a:t>
            </a:r>
            <a:endParaRPr lang="ko-KR" altLang="en-US" sz="1600">
              <a:solidFill>
                <a:schemeClr val="bg2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6D2DE9-9326-46ED-8C82-26712E5DB3E4}"/>
              </a:ext>
            </a:extLst>
          </p:cNvPr>
          <p:cNvSpPr/>
          <p:nvPr/>
        </p:nvSpPr>
        <p:spPr>
          <a:xfrm>
            <a:off x="2987675" y="5112385"/>
            <a:ext cx="288290" cy="288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7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35CC2B-C21D-460B-828D-1665873636E3}"/>
              </a:ext>
            </a:extLst>
          </p:cNvPr>
          <p:cNvCxnSpPr/>
          <p:nvPr/>
        </p:nvCxnSpPr>
        <p:spPr>
          <a:xfrm>
            <a:off x="3218180" y="5328285"/>
            <a:ext cx="2952115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FF42E33-F52A-46C9-B264-E9B97A4D8A5C}"/>
              </a:ext>
            </a:extLst>
          </p:cNvPr>
          <p:cNvSpPr txBox="1"/>
          <p:nvPr/>
        </p:nvSpPr>
        <p:spPr>
          <a:xfrm>
            <a:off x="4067810" y="4996815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bg2"/>
                </a:solidFill>
                <a:latin typeface="서울남산체 EB" charset="0"/>
                <a:ea typeface="서울남산체 EB" charset="0"/>
              </a:rPr>
              <a:t>최종 결과물</a:t>
            </a:r>
            <a:endParaRPr lang="ko-KR" altLang="en-US" sz="1600">
              <a:solidFill>
                <a:schemeClr val="bg2"/>
              </a:solidFill>
              <a:latin typeface="서울남산체 EB" charset="0"/>
              <a:ea typeface="서울남산체 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43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1A3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771775" y="192151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1775" y="357759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1775" y="2641600"/>
            <a:ext cx="3601085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 spc="-140">
                <a:solidFill>
                  <a:schemeClr val="bg1">
                    <a:lumMod val="95000"/>
                  </a:schemeClr>
                </a:solidFill>
                <a:latin typeface="서울남산체 EB" charset="0"/>
                <a:ea typeface="서울남산체 EB" charset="0"/>
              </a:rPr>
              <a:t>최종 결과물</a:t>
            </a:r>
            <a:endParaRPr lang="ko-KR" altLang="en-US" sz="4400">
              <a:solidFill>
                <a:schemeClr val="bg1">
                  <a:lumMod val="95000"/>
                </a:schemeClr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72427-D089-4A77-A80D-CA3B6B4782DE}"/>
              </a:ext>
            </a:extLst>
          </p:cNvPr>
          <p:cNvSpPr/>
          <p:nvPr/>
        </p:nvSpPr>
        <p:spPr>
          <a:xfrm>
            <a:off x="4367530" y="2102485"/>
            <a:ext cx="409575" cy="409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5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61BF25-746C-4804-BDCA-626E55F146B5}"/>
              </a:ext>
            </a:extLst>
          </p:cNvPr>
          <p:cNvSpPr/>
          <p:nvPr/>
        </p:nvSpPr>
        <p:spPr>
          <a:xfrm>
            <a:off x="2771775" y="1873885"/>
            <a:ext cx="3600450" cy="1257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98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6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DESKTOP-FRRJ54T - Chrome 2021-02-22 03-35-11">
            <a:hlinkClick r:id="" action="ppaction://media"/>
            <a:extLst>
              <a:ext uri="{FF2B5EF4-FFF2-40B4-BE49-F238E27FC236}">
                <a16:creationId xmlns:a16="http://schemas.microsoft.com/office/drawing/2014/main" id="{072A0D9E-A41A-4580-9DA4-AB5D1F334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010" y="860425"/>
            <a:ext cx="7713980" cy="42106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13F53D-BB91-4ACE-9BB4-4303235A3DE0}"/>
              </a:ext>
            </a:extLst>
          </p:cNvPr>
          <p:cNvSpPr txBox="1"/>
          <p:nvPr/>
        </p:nvSpPr>
        <p:spPr>
          <a:xfrm>
            <a:off x="1677035" y="50292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최종 결과물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77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1A3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771775" y="192151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1775" y="357759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1775" y="2641600"/>
            <a:ext cx="3601085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 spc="-140">
                <a:solidFill>
                  <a:schemeClr val="bg1">
                    <a:lumMod val="95000"/>
                  </a:schemeClr>
                </a:solidFill>
                <a:latin typeface="서울남산체 EB" charset="0"/>
                <a:ea typeface="서울남산체 EB" charset="0"/>
              </a:rPr>
              <a:t>타임테이블</a:t>
            </a:r>
            <a:endParaRPr lang="ko-KR" altLang="en-US" sz="4400">
              <a:solidFill>
                <a:schemeClr val="bg1">
                  <a:lumMod val="95000"/>
                </a:schemeClr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72427-D089-4A77-A80D-CA3B6B4782DE}"/>
              </a:ext>
            </a:extLst>
          </p:cNvPr>
          <p:cNvSpPr/>
          <p:nvPr/>
        </p:nvSpPr>
        <p:spPr>
          <a:xfrm>
            <a:off x="4367530" y="2102485"/>
            <a:ext cx="409575" cy="409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6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61BF25-746C-4804-BDCA-626E55F146B5}"/>
              </a:ext>
            </a:extLst>
          </p:cNvPr>
          <p:cNvSpPr/>
          <p:nvPr/>
        </p:nvSpPr>
        <p:spPr>
          <a:xfrm>
            <a:off x="2771775" y="1873885"/>
            <a:ext cx="3600450" cy="1257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0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7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75740" y="50292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타임 테이블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48">
            <a:extLst>
              <a:ext uri="{FF2B5EF4-FFF2-40B4-BE49-F238E27FC236}">
                <a16:creationId xmlns:a16="http://schemas.microsoft.com/office/drawing/2014/main" id="{6EC649DB-9305-4172-A686-042AEA8A930C}"/>
              </a:ext>
            </a:extLst>
          </p:cNvPr>
          <p:cNvSpPr/>
          <p:nvPr/>
        </p:nvSpPr>
        <p:spPr>
          <a:xfrm rot="10800000">
            <a:off x="1469390" y="1602105"/>
            <a:ext cx="965835" cy="341630"/>
          </a:xfrm>
          <a:prstGeom prst="round2SameRect">
            <a:avLst>
              <a:gd name="adj1" fmla="val 0"/>
              <a:gd name="adj2" fmla="val 15485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25" b="1" kern="0" dirty="0">
              <a:solidFill>
                <a:prstClr val="white"/>
              </a:solidFill>
            </a:endParaRPr>
          </a:p>
        </p:txBody>
      </p:sp>
      <p:sp>
        <p:nvSpPr>
          <p:cNvPr id="10" name="양쪽 모서리가 둥근 사각형 48">
            <a:extLst>
              <a:ext uri="{FF2B5EF4-FFF2-40B4-BE49-F238E27FC236}">
                <a16:creationId xmlns:a16="http://schemas.microsoft.com/office/drawing/2014/main" id="{B52DA5EA-D864-49C8-9EA3-D3D9DB47F27E}"/>
              </a:ext>
            </a:extLst>
          </p:cNvPr>
          <p:cNvSpPr/>
          <p:nvPr/>
        </p:nvSpPr>
        <p:spPr>
          <a:xfrm rot="10800000">
            <a:off x="2439670" y="1602105"/>
            <a:ext cx="965835" cy="341630"/>
          </a:xfrm>
          <a:prstGeom prst="round2SameRect">
            <a:avLst>
              <a:gd name="adj1" fmla="val 0"/>
              <a:gd name="adj2" fmla="val 15485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25" b="1" kern="0" dirty="0">
              <a:solidFill>
                <a:prstClr val="white"/>
              </a:solidFill>
            </a:endParaRPr>
          </a:p>
        </p:txBody>
      </p:sp>
      <p:sp>
        <p:nvSpPr>
          <p:cNvPr id="11" name="양쪽 모서리가 둥근 사각형 48">
            <a:extLst>
              <a:ext uri="{FF2B5EF4-FFF2-40B4-BE49-F238E27FC236}">
                <a16:creationId xmlns:a16="http://schemas.microsoft.com/office/drawing/2014/main" id="{F56CB396-E33C-4F70-B5D3-082BDC8CB937}"/>
              </a:ext>
            </a:extLst>
          </p:cNvPr>
          <p:cNvSpPr/>
          <p:nvPr/>
        </p:nvSpPr>
        <p:spPr>
          <a:xfrm rot="10800000">
            <a:off x="3409950" y="1602105"/>
            <a:ext cx="965835" cy="341630"/>
          </a:xfrm>
          <a:prstGeom prst="round2SameRect">
            <a:avLst>
              <a:gd name="adj1" fmla="val 0"/>
              <a:gd name="adj2" fmla="val 15485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25" b="1" kern="0" dirty="0">
              <a:solidFill>
                <a:prstClr val="white"/>
              </a:solidFill>
            </a:endParaRPr>
          </a:p>
        </p:txBody>
      </p:sp>
      <p:sp>
        <p:nvSpPr>
          <p:cNvPr id="12" name="양쪽 모서리가 둥근 사각형 48">
            <a:extLst>
              <a:ext uri="{FF2B5EF4-FFF2-40B4-BE49-F238E27FC236}">
                <a16:creationId xmlns:a16="http://schemas.microsoft.com/office/drawing/2014/main" id="{2814BD2C-3938-4103-B5AB-F6D796AA6D2D}"/>
              </a:ext>
            </a:extLst>
          </p:cNvPr>
          <p:cNvSpPr/>
          <p:nvPr/>
        </p:nvSpPr>
        <p:spPr>
          <a:xfrm rot="10800000">
            <a:off x="4380230" y="1602105"/>
            <a:ext cx="965835" cy="341630"/>
          </a:xfrm>
          <a:prstGeom prst="round2SameRect">
            <a:avLst>
              <a:gd name="adj1" fmla="val 0"/>
              <a:gd name="adj2" fmla="val 15485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25" b="1" kern="0" dirty="0">
              <a:solidFill>
                <a:prstClr val="white"/>
              </a:solidFill>
            </a:endParaRPr>
          </a:p>
        </p:txBody>
      </p:sp>
      <p:sp>
        <p:nvSpPr>
          <p:cNvPr id="13" name="양쪽 모서리가 둥근 사각형 48">
            <a:extLst>
              <a:ext uri="{FF2B5EF4-FFF2-40B4-BE49-F238E27FC236}">
                <a16:creationId xmlns:a16="http://schemas.microsoft.com/office/drawing/2014/main" id="{559ADE9F-30B3-4ECA-9872-96DA0641A5C2}"/>
              </a:ext>
            </a:extLst>
          </p:cNvPr>
          <p:cNvSpPr/>
          <p:nvPr/>
        </p:nvSpPr>
        <p:spPr>
          <a:xfrm rot="10800000">
            <a:off x="5350510" y="1602105"/>
            <a:ext cx="965835" cy="341630"/>
          </a:xfrm>
          <a:prstGeom prst="round2SameRect">
            <a:avLst>
              <a:gd name="adj1" fmla="val 0"/>
              <a:gd name="adj2" fmla="val 15485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25" b="1" kern="0" dirty="0">
              <a:solidFill>
                <a:prstClr val="white"/>
              </a:solidFill>
            </a:endParaRPr>
          </a:p>
        </p:txBody>
      </p:sp>
      <p:sp>
        <p:nvSpPr>
          <p:cNvPr id="14" name="양쪽 모서리가 둥근 사각형 48">
            <a:extLst>
              <a:ext uri="{FF2B5EF4-FFF2-40B4-BE49-F238E27FC236}">
                <a16:creationId xmlns:a16="http://schemas.microsoft.com/office/drawing/2014/main" id="{FC31552B-46FF-41FD-A4C8-230F84A5F58C}"/>
              </a:ext>
            </a:extLst>
          </p:cNvPr>
          <p:cNvSpPr/>
          <p:nvPr/>
        </p:nvSpPr>
        <p:spPr>
          <a:xfrm rot="10800000">
            <a:off x="6320790" y="1602105"/>
            <a:ext cx="965835" cy="341630"/>
          </a:xfrm>
          <a:prstGeom prst="round2SameRect">
            <a:avLst>
              <a:gd name="adj1" fmla="val 0"/>
              <a:gd name="adj2" fmla="val 15485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25" b="1" kern="0" dirty="0">
              <a:solidFill>
                <a:prstClr val="white"/>
              </a:solidFill>
            </a:endParaRPr>
          </a:p>
        </p:txBody>
      </p:sp>
      <p:sp>
        <p:nvSpPr>
          <p:cNvPr id="15" name="양쪽 모서리가 둥근 사각형 48">
            <a:extLst>
              <a:ext uri="{FF2B5EF4-FFF2-40B4-BE49-F238E27FC236}">
                <a16:creationId xmlns:a16="http://schemas.microsoft.com/office/drawing/2014/main" id="{226A93D4-C757-413F-AF1B-C6C7473B3A6D}"/>
              </a:ext>
            </a:extLst>
          </p:cNvPr>
          <p:cNvSpPr/>
          <p:nvPr/>
        </p:nvSpPr>
        <p:spPr>
          <a:xfrm rot="10800000">
            <a:off x="7290435" y="1602105"/>
            <a:ext cx="965835" cy="341630"/>
          </a:xfrm>
          <a:prstGeom prst="round2SameRect">
            <a:avLst>
              <a:gd name="adj1" fmla="val 0"/>
              <a:gd name="adj2" fmla="val 15485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25" b="1" kern="0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 rot="0">
            <a:off x="1681480" y="1634490"/>
            <a:ext cx="720090" cy="264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25">
                <a:solidFill>
                  <a:schemeClr val="bg1"/>
                </a:solidFill>
                <a:latin typeface="서울남산체 EB" charset="0"/>
                <a:ea typeface="서울남산체 EB" charset="0"/>
              </a:rPr>
              <a:t>02/16</a:t>
            </a:r>
            <a:endParaRPr lang="ko-KR" altLang="en-US" sz="1125">
              <a:solidFill>
                <a:schemeClr val="bg1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 rot="0">
            <a:off x="2670810" y="1634490"/>
            <a:ext cx="667385" cy="264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25">
                <a:solidFill>
                  <a:schemeClr val="bg1"/>
                </a:solidFill>
                <a:latin typeface="서울남산체 EB" charset="0"/>
                <a:ea typeface="서울남산체 EB" charset="0"/>
              </a:rPr>
              <a:t>02/17</a:t>
            </a:r>
            <a:endParaRPr lang="ko-KR" altLang="en-US" sz="1125">
              <a:solidFill>
                <a:schemeClr val="bg1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 rot="0">
            <a:off x="3640455" y="1634490"/>
            <a:ext cx="633095" cy="264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25">
                <a:solidFill>
                  <a:schemeClr val="bg1"/>
                </a:solidFill>
                <a:latin typeface="서울남산체 EB" charset="0"/>
                <a:ea typeface="서울남산체 EB" charset="0"/>
              </a:rPr>
              <a:t>02/18</a:t>
            </a:r>
            <a:endParaRPr lang="ko-KR" altLang="en-US" sz="1125">
              <a:solidFill>
                <a:schemeClr val="bg1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24" name="양쪽 모서리가 둥근 사각형 48">
            <a:extLst>
              <a:ext uri="{FF2B5EF4-FFF2-40B4-BE49-F238E27FC236}">
                <a16:creationId xmlns:a16="http://schemas.microsoft.com/office/drawing/2014/main" id="{C9D892B1-7C89-40CF-B4C2-84C2F3FC1817}"/>
              </a:ext>
            </a:extLst>
          </p:cNvPr>
          <p:cNvSpPr/>
          <p:nvPr/>
        </p:nvSpPr>
        <p:spPr>
          <a:xfrm rot="10800000">
            <a:off x="4380230" y="1602105"/>
            <a:ext cx="965835" cy="341630"/>
          </a:xfrm>
          <a:prstGeom prst="round2SameRect">
            <a:avLst>
              <a:gd name="adj1" fmla="val 0"/>
              <a:gd name="adj2" fmla="val 15485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125" b="1" kern="0" dirty="0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791576-8E2F-4108-BA86-70791491D11A}"/>
              </a:ext>
            </a:extLst>
          </p:cNvPr>
          <p:cNvSpPr txBox="1"/>
          <p:nvPr/>
        </p:nvSpPr>
        <p:spPr>
          <a:xfrm>
            <a:off x="4603750" y="1634490"/>
            <a:ext cx="598805" cy="264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25">
                <a:solidFill>
                  <a:schemeClr val="bg1"/>
                </a:solidFill>
                <a:latin typeface="서울남산체 EB" charset="0"/>
                <a:ea typeface="서울남산체 EB" charset="0"/>
              </a:rPr>
              <a:t>02/19</a:t>
            </a:r>
            <a:endParaRPr lang="ko-KR" altLang="en-US" sz="1125">
              <a:solidFill>
                <a:schemeClr val="bg1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A41AB4-4A72-49DA-A1E1-B12ED7235DAF}"/>
              </a:ext>
            </a:extLst>
          </p:cNvPr>
          <p:cNvSpPr txBox="1"/>
          <p:nvPr/>
        </p:nvSpPr>
        <p:spPr>
          <a:xfrm>
            <a:off x="5574030" y="1634490"/>
            <a:ext cx="740410" cy="264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25">
                <a:solidFill>
                  <a:schemeClr val="bg1"/>
                </a:solidFill>
                <a:latin typeface="서울남산체 EB" charset="0"/>
                <a:ea typeface="서울남산체 EB" charset="0"/>
              </a:rPr>
              <a:t>02/20</a:t>
            </a:r>
            <a:endParaRPr lang="ko-KR" altLang="en-US" sz="1125">
              <a:solidFill>
                <a:schemeClr val="bg1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9B7E7B-ED49-43D3-A3C7-4D65BDF25154}"/>
              </a:ext>
            </a:extLst>
          </p:cNvPr>
          <p:cNvSpPr txBox="1"/>
          <p:nvPr/>
        </p:nvSpPr>
        <p:spPr>
          <a:xfrm>
            <a:off x="6544310" y="1634490"/>
            <a:ext cx="708660" cy="264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25">
                <a:solidFill>
                  <a:schemeClr val="bg1"/>
                </a:solidFill>
                <a:latin typeface="서울남산체 EB" charset="0"/>
                <a:ea typeface="서울남산체 EB" charset="0"/>
              </a:rPr>
              <a:t>02/21</a:t>
            </a:r>
            <a:endParaRPr lang="ko-KR" altLang="en-US" sz="1125">
              <a:solidFill>
                <a:schemeClr val="bg1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3C82-9195-4837-8671-E38A7C5D29F4}"/>
              </a:ext>
            </a:extLst>
          </p:cNvPr>
          <p:cNvSpPr txBox="1"/>
          <p:nvPr/>
        </p:nvSpPr>
        <p:spPr>
          <a:xfrm>
            <a:off x="7511415" y="1634490"/>
            <a:ext cx="675005" cy="264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25">
                <a:solidFill>
                  <a:schemeClr val="bg1"/>
                </a:solidFill>
                <a:latin typeface="서울남산체 EB" charset="0"/>
                <a:ea typeface="서울남산체 EB" charset="0"/>
              </a:rPr>
              <a:t>02/22</a:t>
            </a:r>
            <a:endParaRPr lang="ko-KR" altLang="en-US" sz="1125">
              <a:solidFill>
                <a:schemeClr val="bg1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 rot="0">
            <a:off x="1534160" y="2108835"/>
            <a:ext cx="1920240" cy="230505"/>
          </a:xfrm>
          <a:prstGeom prst="rect"/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125">
              <a:solidFill>
                <a:srgbClr val="FFFFFF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B3F2BE-A341-45FE-9147-AABE97163580}"/>
              </a:ext>
            </a:extLst>
          </p:cNvPr>
          <p:cNvSpPr/>
          <p:nvPr/>
        </p:nvSpPr>
        <p:spPr>
          <a:xfrm>
            <a:off x="3458845" y="2870835"/>
            <a:ext cx="3486150" cy="2298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5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 rot="0">
            <a:off x="337820" y="2065655"/>
            <a:ext cx="1367155" cy="299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50">
                <a:latin typeface="서울남산체 EB" charset="0"/>
                <a:ea typeface="서울남산체 EB" charset="0"/>
              </a:rPr>
              <a:t>데이터 전처리</a:t>
            </a:r>
            <a:endParaRPr lang="ko-KR" altLang="en-US" sz="1350">
              <a:latin typeface="서울남산체 EB" charset="0"/>
              <a:ea typeface="서울남산체 EB" charset="0"/>
            </a:endParaRP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 rot="0">
            <a:off x="409575" y="2865120"/>
            <a:ext cx="1238885" cy="299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50">
                <a:latin typeface="서울남산체 EB" charset="0"/>
                <a:ea typeface="서울남산체 EB" charset="0"/>
              </a:rPr>
              <a:t>모델구성</a:t>
            </a:r>
            <a:endParaRPr lang="ko-KR" altLang="en-US" sz="1350">
              <a:latin typeface="서울남산체 EB" charset="0"/>
              <a:ea typeface="서울남산체 EB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F366E4-7039-4241-AC91-D86200245AB2}"/>
              </a:ext>
            </a:extLst>
          </p:cNvPr>
          <p:cNvSpPr/>
          <p:nvPr/>
        </p:nvSpPr>
        <p:spPr>
          <a:xfrm>
            <a:off x="6228080" y="3249295"/>
            <a:ext cx="1024255" cy="2298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5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 rot="0">
            <a:off x="347345" y="3238500"/>
            <a:ext cx="1315720" cy="299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50">
                <a:latin typeface="서울남산체 EB" charset="0"/>
                <a:ea typeface="서울남산체 EB" charset="0"/>
              </a:rPr>
              <a:t>파라미터 튜닝</a:t>
            </a:r>
            <a:endParaRPr lang="ko-KR" altLang="en-US" sz="1350">
              <a:latin typeface="서울남산체 EB" charset="0"/>
              <a:ea typeface="서울남산체 EB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88BBA9-E6D5-4AE4-BF35-3896D0CB6AB0}"/>
              </a:ext>
            </a:extLst>
          </p:cNvPr>
          <p:cNvSpPr/>
          <p:nvPr/>
        </p:nvSpPr>
        <p:spPr>
          <a:xfrm>
            <a:off x="374650" y="2374900"/>
            <a:ext cx="7819390" cy="349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DE0E2C7-AD15-41C6-9D5B-7222BC82871F}"/>
              </a:ext>
            </a:extLst>
          </p:cNvPr>
          <p:cNvSpPr/>
          <p:nvPr/>
        </p:nvSpPr>
        <p:spPr>
          <a:xfrm>
            <a:off x="374650" y="2770505"/>
            <a:ext cx="7819390" cy="349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3FF13B-9A7F-4A5C-865D-18BBC4E43332}"/>
              </a:ext>
            </a:extLst>
          </p:cNvPr>
          <p:cNvSpPr/>
          <p:nvPr/>
        </p:nvSpPr>
        <p:spPr>
          <a:xfrm>
            <a:off x="2435225" y="2480310"/>
            <a:ext cx="1934845" cy="2298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5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10F539-F5C5-48E1-95CF-8C96F99C82BB}"/>
              </a:ext>
            </a:extLst>
          </p:cNvPr>
          <p:cNvSpPr/>
          <p:nvPr/>
        </p:nvSpPr>
        <p:spPr>
          <a:xfrm>
            <a:off x="374650" y="3153410"/>
            <a:ext cx="7819390" cy="349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CC43F7-A381-4D5E-9326-83980F1DC726}"/>
              </a:ext>
            </a:extLst>
          </p:cNvPr>
          <p:cNvSpPr/>
          <p:nvPr/>
        </p:nvSpPr>
        <p:spPr>
          <a:xfrm>
            <a:off x="7252335" y="3696970"/>
            <a:ext cx="933450" cy="2298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5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D935CAC-CC94-476A-9C70-551162B5B651}"/>
              </a:ext>
            </a:extLst>
          </p:cNvPr>
          <p:cNvSpPr/>
          <p:nvPr/>
        </p:nvSpPr>
        <p:spPr>
          <a:xfrm>
            <a:off x="374650" y="3537585"/>
            <a:ext cx="7819390" cy="349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 rot="0">
            <a:off x="249555" y="3674745"/>
            <a:ext cx="1558925" cy="299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50">
                <a:latin typeface="서울남산체 EB" charset="0"/>
                <a:ea typeface="서울남산체 EB" charset="0"/>
              </a:rPr>
              <a:t>결과물 발표준비</a:t>
            </a:r>
            <a:endParaRPr lang="ko-KR" altLang="en-US" sz="1350">
              <a:latin typeface="서울남산체 EB" charset="0"/>
              <a:ea typeface="서울남산체 EB" charset="0"/>
            </a:endParaRP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 rot="0">
            <a:off x="379730" y="2461895"/>
            <a:ext cx="1238885" cy="299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50">
                <a:latin typeface="서울남산체 EB" charset="0"/>
                <a:ea typeface="서울남산체 EB" charset="0"/>
              </a:rPr>
              <a:t>코드 분석</a:t>
            </a:r>
            <a:endParaRPr lang="ko-KR" altLang="en-US" sz="1350">
              <a:latin typeface="서울남산체 EB" charset="0"/>
              <a:ea typeface="서울남산체 EB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A57914-7456-4312-A34A-27A2111C1224}"/>
              </a:ext>
            </a:extLst>
          </p:cNvPr>
          <p:cNvSpPr txBox="1"/>
          <p:nvPr/>
        </p:nvSpPr>
        <p:spPr>
          <a:xfrm>
            <a:off x="8316595" y="1634490"/>
            <a:ext cx="674370" cy="265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2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214340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1A3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771775" y="192151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1775" y="357759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1775" y="2065655"/>
            <a:ext cx="3601085" cy="15074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 spc="-140">
                <a:solidFill>
                  <a:schemeClr val="bg1">
                    <a:lumMod val="95000"/>
                  </a:schemeClr>
                </a:solidFill>
                <a:latin typeface="서울남산체 EB" charset="0"/>
                <a:ea typeface="서울남산체 EB" charset="0"/>
              </a:rPr>
              <a:t>감사합니다</a:t>
            </a:r>
            <a:r>
              <a:rPr lang="en-US" altLang="ko-KR" sz="4400" spc="-140">
                <a:solidFill>
                  <a:schemeClr val="bg1">
                    <a:lumMod val="95000"/>
                  </a:schemeClr>
                </a:solidFill>
                <a:latin typeface="서울남산체 EB" charset="0"/>
                <a:ea typeface="서울남산체 EB" charset="0"/>
              </a:rPr>
              <a:t>.</a:t>
            </a:r>
            <a:endParaRPr lang="ko-KR" altLang="en-US" sz="4400">
              <a:solidFill>
                <a:schemeClr val="bg1">
                  <a:lumMod val="95000"/>
                </a:schemeClr>
              </a:solidFill>
              <a:latin typeface="서울남산체 EB" charset="0"/>
              <a:ea typeface="서울남산체 EB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3200" spc="-140">
                <a:solidFill>
                  <a:srgbClr val="FFC000"/>
                </a:solidFill>
                <a:latin typeface="서울남산체 EB" charset="0"/>
                <a:ea typeface="서울남산체 EB" charset="0"/>
              </a:rPr>
              <a:t>Q &amp; A</a:t>
            </a:r>
            <a:endParaRPr lang="ko-KR" altLang="en-US" sz="3200">
              <a:solidFill>
                <a:srgbClr val="FFC000"/>
              </a:solidFill>
              <a:latin typeface="서울남산체 EB" charset="0"/>
              <a:ea typeface="서울남산체 EB" charset="0"/>
            </a:endParaRPr>
          </a:p>
          <a:p>
            <a:pPr marL="0" indent="0" algn="ctr" latinLnBrk="0">
              <a:buFontTx/>
              <a:buNone/>
            </a:pPr>
            <a:endParaRPr lang="ko-KR" altLang="en-US" sz="1600">
              <a:solidFill>
                <a:schemeClr val="bg1">
                  <a:lumMod val="95000"/>
                </a:schemeClr>
              </a:solidFill>
              <a:latin typeface="서울남산체 EB" charset="0"/>
              <a:ea typeface="서울남산체 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30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1A3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771775" y="192151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1775" y="357759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1775" y="2641600"/>
            <a:ext cx="3601085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 spc="-140">
                <a:solidFill>
                  <a:schemeClr val="bg1">
                    <a:lumMod val="95000"/>
                  </a:schemeClr>
                </a:solidFill>
                <a:latin typeface="서울남산체 EB" charset="0"/>
                <a:ea typeface="서울남산체 EB" charset="0"/>
              </a:rPr>
              <a:t>주제선정</a:t>
            </a:r>
            <a:endParaRPr lang="ko-KR" altLang="en-US" sz="4400">
              <a:solidFill>
                <a:schemeClr val="bg1">
                  <a:lumMod val="95000"/>
                </a:schemeClr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72427-D089-4A77-A80D-CA3B6B4782DE}"/>
              </a:ext>
            </a:extLst>
          </p:cNvPr>
          <p:cNvSpPr/>
          <p:nvPr/>
        </p:nvSpPr>
        <p:spPr>
          <a:xfrm>
            <a:off x="4367530" y="2102485"/>
            <a:ext cx="409575" cy="409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1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755F91-2CD7-43F0-BFC3-CBA954AE82B0}"/>
              </a:ext>
            </a:extLst>
          </p:cNvPr>
          <p:cNvSpPr/>
          <p:nvPr/>
        </p:nvSpPr>
        <p:spPr>
          <a:xfrm>
            <a:off x="2771775" y="1873885"/>
            <a:ext cx="3600450" cy="1257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1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1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75740" y="43053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주제 선정 이유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DB93EE-71EE-44C2-99BE-5407634317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" y="1037590"/>
            <a:ext cx="2976245" cy="21590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27F0CF-FCBF-4FFD-9421-3DB83A5818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" y="1786255"/>
            <a:ext cx="2723515" cy="235839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7B0C55-2740-4BD2-91C1-9169F3B5A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1047750"/>
            <a:ext cx="3940810" cy="1401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40640AC-BE69-4E37-96C2-6DE8A779ACFE}"/>
              </a:ext>
            </a:extLst>
          </p:cNvPr>
          <p:cNvSpPr/>
          <p:nvPr/>
        </p:nvSpPr>
        <p:spPr>
          <a:xfrm>
            <a:off x="3907790" y="2590800"/>
            <a:ext cx="710565" cy="33845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F7F150-36FE-485B-B173-76C4AC9BC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85" y="2386330"/>
            <a:ext cx="3907155" cy="1263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761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1A3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771775" y="192151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1775" y="357759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1775" y="2641600"/>
            <a:ext cx="3601085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 spc="-140">
                <a:solidFill>
                  <a:schemeClr val="bg1">
                    <a:lumMod val="95000"/>
                  </a:schemeClr>
                </a:solidFill>
                <a:latin typeface="서울남산체 EB" charset="0"/>
                <a:ea typeface="서울남산체 EB" charset="0"/>
              </a:rPr>
              <a:t>툴 소개</a:t>
            </a:r>
            <a:endParaRPr lang="ko-KR" altLang="en-US" sz="4400">
              <a:solidFill>
                <a:schemeClr val="bg1">
                  <a:lumMod val="95000"/>
                </a:schemeClr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72427-D089-4A77-A80D-CA3B6B4782DE}"/>
              </a:ext>
            </a:extLst>
          </p:cNvPr>
          <p:cNvSpPr/>
          <p:nvPr/>
        </p:nvSpPr>
        <p:spPr>
          <a:xfrm>
            <a:off x="4367530" y="2102485"/>
            <a:ext cx="409575" cy="409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2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207486-78B6-4365-8F9C-96B323B16521}"/>
              </a:ext>
            </a:extLst>
          </p:cNvPr>
          <p:cNvSpPr/>
          <p:nvPr/>
        </p:nvSpPr>
        <p:spPr>
          <a:xfrm>
            <a:off x="2771775" y="1873885"/>
            <a:ext cx="3600450" cy="1257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9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2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77035" y="43053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툴 소개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3425825" y="1129030"/>
            <a:ext cx="0" cy="331216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526030" y="1149985"/>
            <a:ext cx="4572635" cy="58483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&lt;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모델링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전처리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, 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이미지증폭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시각화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&gt;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162040" y="1129030"/>
            <a:ext cx="0" cy="331216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400675" y="1273175"/>
            <a:ext cx="4572635" cy="33845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&lt;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얼굴인식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영상입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/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출력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&gt;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B8550C3-4DDD-47CD-9F76-503FEE75C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126615"/>
            <a:ext cx="3155950" cy="106616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B35114-E54E-4BB7-9DC6-EAC3AE46FE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826895"/>
            <a:ext cx="1502410" cy="4845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68CB813-0D01-416C-B179-6AE00550B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0" y="2358390"/>
            <a:ext cx="2251075" cy="5073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3691653-7E92-494C-9DF0-8FE874B26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70" y="3442335"/>
            <a:ext cx="1732915" cy="5746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7FD63BA-4D0F-4CB5-8CC0-08DAA026E8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60" y="2152650"/>
            <a:ext cx="1800860" cy="9455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03430C-8D61-4F8F-B78D-ECFEFBF4E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80" y="3442335"/>
            <a:ext cx="2343150" cy="13900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F51760F-A1FA-49D5-99AC-5F1FF3CB064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85" y="3004820"/>
            <a:ext cx="1862455" cy="8280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A74AF6-CD54-4CEC-B36F-0F311196B989}"/>
              </a:ext>
            </a:extLst>
          </p:cNvPr>
          <p:cNvSpPr/>
          <p:nvPr/>
        </p:nvSpPr>
        <p:spPr>
          <a:xfrm>
            <a:off x="2526030" y="862965"/>
            <a:ext cx="4572635" cy="33845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b="1">
                <a:latin typeface="서울남산체 EB" charset="0"/>
                <a:ea typeface="서울남산체 EB" charset="0"/>
              </a:rPr>
              <a:t>데이터 처리</a:t>
            </a:r>
            <a:endParaRPr lang="ko-KR" altLang="en-US" sz="1600" b="1">
              <a:latin typeface="서울남산체 EB" charset="0"/>
              <a:ea typeface="서울남산체 EB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EE06B82-BBB4-4DAD-A826-61368A3CF167}"/>
              </a:ext>
            </a:extLst>
          </p:cNvPr>
          <p:cNvSpPr/>
          <p:nvPr/>
        </p:nvSpPr>
        <p:spPr>
          <a:xfrm>
            <a:off x="5313045" y="862965"/>
            <a:ext cx="4572635" cy="33845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600" b="1">
                <a:latin typeface="서울남산체 EB" charset="0"/>
                <a:ea typeface="서울남산체 EB" charset="0"/>
              </a:rPr>
              <a:t>영상</a:t>
            </a:r>
            <a:endParaRPr lang="ko-KR" altLang="en-US" sz="1600" b="1">
              <a:latin typeface="서울남산체 EB" charset="0"/>
              <a:ea typeface="서울남산체 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4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1A3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771775" y="192151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1775" y="357759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1775" y="2641600"/>
            <a:ext cx="3601085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 spc="-140">
                <a:solidFill>
                  <a:schemeClr val="bg1">
                    <a:lumMod val="95000"/>
                  </a:schemeClr>
                </a:solidFill>
                <a:latin typeface="서울남산체 EB" charset="0"/>
                <a:ea typeface="서울남산체 EB" charset="0"/>
              </a:rPr>
              <a:t>데이터 셋</a:t>
            </a:r>
            <a:endParaRPr lang="ko-KR" altLang="en-US" sz="4400">
              <a:solidFill>
                <a:schemeClr val="bg1">
                  <a:lumMod val="95000"/>
                </a:schemeClr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72427-D089-4A77-A80D-CA3B6B4782DE}"/>
              </a:ext>
            </a:extLst>
          </p:cNvPr>
          <p:cNvSpPr/>
          <p:nvPr/>
        </p:nvSpPr>
        <p:spPr>
          <a:xfrm>
            <a:off x="4367530" y="2102485"/>
            <a:ext cx="409575" cy="409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3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43F952-F934-4D84-8BC8-8906958E3B9F}"/>
              </a:ext>
            </a:extLst>
          </p:cNvPr>
          <p:cNvSpPr/>
          <p:nvPr/>
        </p:nvSpPr>
        <p:spPr>
          <a:xfrm>
            <a:off x="2771775" y="1873885"/>
            <a:ext cx="3600450" cy="1257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3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7535" y="502920"/>
            <a:ext cx="360045" cy="338455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/>
                </a:solidFill>
                <a:latin typeface="08서울남산체 EB" pitchFamily="18" charset="-127"/>
                <a:ea typeface="08서울남산체 EB" pitchFamily="18" charset="-127"/>
              </a:rPr>
              <a:t>3</a:t>
            </a:r>
            <a:endParaRPr lang="ko-KR" altLang="en-US" sz="2000" dirty="0">
              <a:solidFill>
                <a:schemeClr val="bg2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99795" y="768985"/>
            <a:ext cx="2952115" cy="0"/>
          </a:xfrm>
          <a:prstGeom prst="line">
            <a:avLst/>
          </a:prstGeom>
          <a:ln w="6350">
            <a:solidFill>
              <a:srgbClr val="1A3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7495" y="466090"/>
            <a:ext cx="2895600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rgbClr val="1A3D68"/>
                </a:solidFill>
                <a:latin typeface="서울남산체 EB" charset="0"/>
                <a:ea typeface="서울남산체 EB" charset="0"/>
              </a:rPr>
              <a:t>데이터 셋</a:t>
            </a:r>
            <a:endParaRPr lang="ko-KR" altLang="en-US" sz="1600">
              <a:solidFill>
                <a:srgbClr val="1A3D68"/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017770"/>
            <a:ext cx="9144000" cy="697230"/>
          </a:xfrm>
          <a:prstGeom prst="rect">
            <a:avLst/>
          </a:prstGeom>
          <a:solidFill>
            <a:srgbClr val="1A3D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360170" y="1114425"/>
            <a:ext cx="174244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itchFamily="18" charset="-127"/>
                <a:ea typeface="08서울남산체 B" pitchFamily="18" charset="-127"/>
              </a:rPr>
              <a:t>Open data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1755B5-403F-4789-9C7B-FE30B21F5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" y="1401445"/>
            <a:ext cx="2496820" cy="17125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E12AAB-D70A-470B-B6C2-20E91DFBA2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2527300"/>
            <a:ext cx="2416175" cy="16262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4EB4625-EE4C-44C2-8DC4-807115415265}"/>
              </a:ext>
            </a:extLst>
          </p:cNvPr>
          <p:cNvSpPr txBox="1"/>
          <p:nvPr/>
        </p:nvSpPr>
        <p:spPr>
          <a:xfrm>
            <a:off x="3397250" y="2153920"/>
            <a:ext cx="230949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itchFamily="18" charset="-127"/>
                <a:ea typeface="08서울남산체 B" pitchFamily="18" charset="-127"/>
              </a:rPr>
              <a:t>Close data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E26A7FE-0CF6-4D43-B54C-22BA8B96D0F1}"/>
              </a:ext>
            </a:extLst>
          </p:cNvPr>
          <p:cNvSpPr/>
          <p:nvPr/>
        </p:nvSpPr>
        <p:spPr>
          <a:xfrm>
            <a:off x="4572000" y="1421765"/>
            <a:ext cx="630555" cy="30797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34D8C1-A9CE-4215-AD33-FE162DDEB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10" y="676275"/>
            <a:ext cx="2917825" cy="2541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E7B9A-6C2B-4DF4-928B-3A279760A10C}"/>
              </a:ext>
            </a:extLst>
          </p:cNvPr>
          <p:cNvSpPr txBox="1"/>
          <p:nvPr/>
        </p:nvSpPr>
        <p:spPr>
          <a:xfrm flipH="1">
            <a:off x="7279005" y="5038725"/>
            <a:ext cx="241617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출저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: github.com/</a:t>
            </a:r>
            <a:r>
              <a:rPr lang="en-US" altLang="ko-KR" sz="1000" dirty="0" err="1">
                <a:solidFill>
                  <a:schemeClr val="bg1"/>
                </a:solidFill>
              </a:rPr>
              <a:t>kairless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0FC36D1-5BC0-44AC-A4C8-1213A1D46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0" y="3417570"/>
            <a:ext cx="1666875" cy="4667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13248E-F119-4E0B-A358-7E35307C3FED}"/>
              </a:ext>
            </a:extLst>
          </p:cNvPr>
          <p:cNvSpPr/>
          <p:nvPr/>
        </p:nvSpPr>
        <p:spPr>
          <a:xfrm>
            <a:off x="6228080" y="3656330"/>
            <a:ext cx="864235" cy="227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 rot="0">
            <a:off x="5435600" y="3653790"/>
            <a:ext cx="931545" cy="2921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3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나눔고딕코딩" charset="0"/>
                <a:ea typeface="나눔고딕코딩" charset="0"/>
              </a:rPr>
              <a:t>Y_train</a:t>
            </a:r>
            <a:endParaRPr lang="ko-KR" altLang="en-US" sz="1300" b="1">
              <a:solidFill>
                <a:schemeClr val="tx1">
                  <a:lumMod val="75000"/>
                  <a:lumOff val="25000"/>
                </a:schemeClr>
              </a:solidFill>
              <a:latin typeface="나눔고딕코딩" charset="0"/>
              <a:ea typeface="나눔고딕코딩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693E7B-BC4F-451A-9992-CB74C970A1AA}"/>
              </a:ext>
            </a:extLst>
          </p:cNvPr>
          <p:cNvSpPr/>
          <p:nvPr/>
        </p:nvSpPr>
        <p:spPr>
          <a:xfrm>
            <a:off x="6847205" y="3432175"/>
            <a:ext cx="605155" cy="224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텍스트 상자 1"/>
          <p:cNvSpPr txBox="1">
            <a:spLocks/>
          </p:cNvSpPr>
          <p:nvPr/>
        </p:nvSpPr>
        <p:spPr>
          <a:xfrm rot="0">
            <a:off x="5435600" y="3404235"/>
            <a:ext cx="931545" cy="2921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3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나눔고딕코딩" charset="0"/>
                <a:ea typeface="나눔고딕코딩" charset="0"/>
              </a:rPr>
              <a:t>X_train</a:t>
            </a:r>
            <a:endParaRPr lang="ko-KR" altLang="en-US" sz="1300" b="1">
              <a:solidFill>
                <a:schemeClr val="tx1">
                  <a:lumMod val="75000"/>
                  <a:lumOff val="25000"/>
                </a:schemeClr>
              </a:solidFill>
              <a:latin typeface="나눔고딕코딩" charset="0"/>
              <a:ea typeface="나눔고딕코딩" charset="0"/>
            </a:endParaRPr>
          </a:p>
        </p:txBody>
      </p:sp>
      <p:sp>
        <p:nvSpPr>
          <p:cNvPr id="49" name="텍스트 상자 3"/>
          <p:cNvSpPr txBox="1">
            <a:spLocks/>
          </p:cNvSpPr>
          <p:nvPr/>
        </p:nvSpPr>
        <p:spPr>
          <a:xfrm rot="0">
            <a:off x="5290185" y="4097020"/>
            <a:ext cx="4116070" cy="2921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3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나눔고딕코딩" charset="0"/>
                <a:ea typeface="나눔고딕코딩" charset="0"/>
              </a:rPr>
              <a:t>눈을 감은건 0/ 뜬건 1 로 인식하는 데이터</a:t>
            </a:r>
            <a:endParaRPr lang="ko-KR" altLang="en-US" sz="1300" b="1">
              <a:solidFill>
                <a:schemeClr val="tx1">
                  <a:lumMod val="75000"/>
                  <a:lumOff val="25000"/>
                </a:schemeClr>
              </a:solidFill>
              <a:latin typeface="나눔고딕코딩" charset="0"/>
              <a:ea typeface="나눔고딕코딩" charset="0"/>
            </a:endParaRPr>
          </a:p>
        </p:txBody>
      </p:sp>
      <p:pic>
        <p:nvPicPr>
          <p:cNvPr id="50" name="그림 4" descr="C:/Users/bitcamp/AppData/Roaming/PolarisOffice/ETemp/19668_18380504/fImage8232409131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71900" y="2526665"/>
            <a:ext cx="1524635" cy="2439035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sp>
        <p:nvSpPr>
          <p:cNvPr id="51" name="도형 5"/>
          <p:cNvSpPr>
            <a:spLocks/>
          </p:cNvSpPr>
          <p:nvPr/>
        </p:nvSpPr>
        <p:spPr>
          <a:xfrm rot="0">
            <a:off x="4399915" y="2413635"/>
            <a:ext cx="401320" cy="401320"/>
          </a:xfrm>
          <a:prstGeom prst="ellipse"/>
          <a:noFill/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도형 8"/>
          <p:cNvSpPr>
            <a:spLocks/>
          </p:cNvSpPr>
          <p:nvPr/>
        </p:nvSpPr>
        <p:spPr>
          <a:xfrm rot="0">
            <a:off x="4399915" y="3542030"/>
            <a:ext cx="401320" cy="401320"/>
          </a:xfrm>
          <a:prstGeom prst="ellipse"/>
          <a:noFill/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3" name="도형 9"/>
          <p:cNvCxnSpPr/>
          <p:nvPr/>
        </p:nvCxnSpPr>
        <p:spPr>
          <a:xfrm rot="0">
            <a:off x="6744335" y="3895725"/>
            <a:ext cx="635" cy="123190"/>
          </a:xfrm>
          <a:prstGeom prst="line"/>
          <a:ln w="9525" cap="flat" cmpd="sng">
            <a:solidFill>
              <a:schemeClr val="accent2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12"/>
          <p:cNvCxnSpPr/>
          <p:nvPr/>
        </p:nvCxnSpPr>
        <p:spPr>
          <a:xfrm rot="0" flipH="1">
            <a:off x="5295900" y="4011295"/>
            <a:ext cx="1442085" cy="3429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11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6" grpId="1" animBg="1"/>
      <p:bldP spid="48" grpId="2" animBg="1"/>
      <p:bldP spid="40" grpId="3" animBg="1"/>
      <p:bldP spid="24" grpId="4" animBg="1"/>
      <p:bldP spid="53" grpId="5" animBg="1"/>
      <p:bldP spid="54" grpId="6" animBg="1"/>
      <p:bldP spid="50" grpId="7" animBg="1"/>
      <p:bldP spid="51" grpId="8" animBg="1"/>
      <p:bldP spid="52" grpId="9" animBg="1"/>
      <p:bldP spid="49" grpId="1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1A3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771775" y="192151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771775" y="3577590"/>
            <a:ext cx="360045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1775" y="2641600"/>
            <a:ext cx="3601085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 spc="-140">
                <a:solidFill>
                  <a:schemeClr val="bg1">
                    <a:lumMod val="95000"/>
                  </a:schemeClr>
                </a:solidFill>
                <a:latin typeface="서울남산체 EB" charset="0"/>
                <a:ea typeface="서울남산체 EB" charset="0"/>
              </a:rPr>
              <a:t>훈련 모델</a:t>
            </a:r>
            <a:endParaRPr lang="ko-KR" altLang="en-US" sz="4400">
              <a:solidFill>
                <a:schemeClr val="bg1">
                  <a:lumMod val="95000"/>
                </a:schemeClr>
              </a:solidFill>
              <a:latin typeface="서울남산체 EB" charset="0"/>
              <a:ea typeface="서울남산체 EB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772427-D089-4A77-A80D-CA3B6B4782DE}"/>
              </a:ext>
            </a:extLst>
          </p:cNvPr>
          <p:cNvSpPr/>
          <p:nvPr/>
        </p:nvSpPr>
        <p:spPr>
          <a:xfrm>
            <a:off x="4367530" y="2102485"/>
            <a:ext cx="409575" cy="409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3D68"/>
                </a:solidFill>
                <a:latin typeface="08서울남산체 EB" pitchFamily="18" charset="-127"/>
                <a:ea typeface="08서울남산체 EB" pitchFamily="18" charset="-127"/>
              </a:rPr>
              <a:t>4</a:t>
            </a:r>
            <a:endParaRPr lang="ko-KR" altLang="en-US" sz="1600" dirty="0">
              <a:solidFill>
                <a:srgbClr val="1A3D68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47F33-8BB5-4EE3-9206-AB62B23EAEAF}"/>
              </a:ext>
            </a:extLst>
          </p:cNvPr>
          <p:cNvSpPr/>
          <p:nvPr/>
        </p:nvSpPr>
        <p:spPr>
          <a:xfrm>
            <a:off x="2771775" y="1873885"/>
            <a:ext cx="3600450" cy="1257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7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24</Pages>
  <Paragraphs>143</Paragraphs>
  <Words>598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bitcamp</cp:lastModifiedBy>
  <dc:title>PowerPoint 프레젠테이션</dc:title>
  <cp:version>9.102.66.42778</cp:version>
  <dcterms:modified xsi:type="dcterms:W3CDTF">2021-02-22T19:25:51Z</dcterms:modified>
</cp:coreProperties>
</file>